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6" r:id="rId2"/>
    <p:sldId id="302" r:id="rId3"/>
    <p:sldId id="309" r:id="rId4"/>
    <p:sldId id="303" r:id="rId5"/>
    <p:sldId id="304" r:id="rId6"/>
    <p:sldId id="306" r:id="rId7"/>
    <p:sldId id="307" r:id="rId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8" autoAdjust="0"/>
    <p:restoredTop sz="90824" autoAdjust="0"/>
  </p:normalViewPr>
  <p:slideViewPr>
    <p:cSldViewPr snapToGrid="0" snapToObjects="1">
      <p:cViewPr>
        <p:scale>
          <a:sx n="89" d="100"/>
          <a:sy n="89" d="100"/>
        </p:scale>
        <p:origin x="834" y="300"/>
      </p:cViewPr>
      <p:guideLst>
        <p:guide orient="horz" pos="2183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éghajlatváltozás </a:t>
            </a:r>
          </a:p>
          <a:p>
            <a:r>
              <a:rPr lang="hu-HU" dirty="0" smtClean="0"/>
              <a:t>hatásaival szembeni ellenállás </a:t>
            </a:r>
          </a:p>
          <a:p>
            <a:r>
              <a:rPr lang="hu-HU" dirty="0" smtClean="0"/>
              <a:t>Növelése</a:t>
            </a:r>
          </a:p>
          <a:p>
            <a:r>
              <a:rPr lang="hu-HU" dirty="0" smtClean="0"/>
              <a:t>tudományos alapokon nyugvó </a:t>
            </a:r>
          </a:p>
          <a:p>
            <a:r>
              <a:rPr lang="hu-HU" dirty="0" smtClean="0"/>
              <a:t>információs rendszer amely:</a:t>
            </a:r>
          </a:p>
          <a:p>
            <a:r>
              <a:rPr lang="hu-HU" dirty="0" smtClean="0"/>
              <a:t>alapot biztosít különböző szintű </a:t>
            </a:r>
          </a:p>
          <a:p>
            <a:r>
              <a:rPr lang="hu-HU" dirty="0" smtClean="0"/>
              <a:t>adaptációs stratégiák kidolgozásához és </a:t>
            </a:r>
          </a:p>
          <a:p>
            <a:r>
              <a:rPr lang="hu-HU" dirty="0" err="1" smtClean="0"/>
              <a:t>elősegiti</a:t>
            </a:r>
            <a:r>
              <a:rPr lang="hu-HU" dirty="0" smtClean="0"/>
              <a:t> az adaptációval kapcsolatos </a:t>
            </a:r>
          </a:p>
          <a:p>
            <a:r>
              <a:rPr lang="hu-HU" dirty="0" smtClean="0"/>
              <a:t>döntéshozatalt és intézményi hálózat </a:t>
            </a:r>
          </a:p>
          <a:p>
            <a:r>
              <a:rPr lang="hu-HU" dirty="0" smtClean="0"/>
              <a:t>Működését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520E-26DF-4F93-A93B-8B368E5C55E0}" type="slidenum">
              <a:rPr lang="hu-HU" altLang="hu-HU" smtClean="0"/>
              <a:pPr/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600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75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5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08/12/2015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699" y="3049889"/>
            <a:ext cx="8705851" cy="1362075"/>
          </a:xfrm>
        </p:spPr>
        <p:txBody>
          <a:bodyPr/>
          <a:lstStyle/>
          <a:p>
            <a:r>
              <a:rPr lang="en-US" sz="3200" dirty="0" smtClean="0"/>
              <a:t>Indicators for climate sensitivity studies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3866" y="3709320"/>
            <a:ext cx="7772400" cy="957673"/>
          </a:xfrm>
        </p:spPr>
        <p:txBody>
          <a:bodyPr/>
          <a:lstStyle/>
          <a:p>
            <a:r>
              <a:rPr lang="hu-HU" dirty="0" smtClean="0"/>
              <a:t>Mónika Lakatos, </a:t>
            </a:r>
            <a:r>
              <a:rPr lang="hu-HU" dirty="0" err="1" smtClean="0"/>
              <a:t>lakatos.m</a:t>
            </a:r>
            <a:r>
              <a:rPr lang="hu-HU" dirty="0" smtClean="0"/>
              <a:t>@</a:t>
            </a:r>
            <a:r>
              <a:rPr lang="hu-HU" dirty="0" err="1" smtClean="0"/>
              <a:t>met.hu</a:t>
            </a:r>
            <a:r>
              <a:rPr lang="hu-HU" dirty="0" smtClean="0"/>
              <a:t>, OMSZ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072164" y="348521"/>
            <a:ext cx="1211268" cy="832433"/>
            <a:chOff x="1723089" y="2612571"/>
            <a:chExt cx="964127" cy="615821"/>
          </a:xfrm>
        </p:grpSpPr>
        <p:sp>
          <p:nvSpPr>
            <p:cNvPr id="5" name="Téglalap 4"/>
            <p:cNvSpPr/>
            <p:nvPr/>
          </p:nvSpPr>
          <p:spPr>
            <a:xfrm>
              <a:off x="1723089" y="2612571"/>
              <a:ext cx="964127" cy="61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 descr="KRITeR_logo_vegleg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539" y="2647296"/>
              <a:ext cx="817965" cy="540495"/>
            </a:xfrm>
            <a:prstGeom prst="rect">
              <a:avLst/>
            </a:prstGeom>
          </p:spPr>
        </p:pic>
      </p:grpSp>
      <p:pic>
        <p:nvPicPr>
          <p:cNvPr id="7" name="Kép 6" descr="OMSZ_logo-100x1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176" y="395460"/>
            <a:ext cx="595412" cy="8038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38148" y="6222713"/>
            <a:ext cx="8534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KRITéR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2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Zárórendezvény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OMSZ, 2015. december 8.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2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8"/>
          <p:cNvSpPr txBox="1">
            <a:spLocks noChangeArrowheads="1"/>
          </p:cNvSpPr>
          <p:nvPr/>
        </p:nvSpPr>
        <p:spPr bwMode="auto">
          <a:xfrm>
            <a:off x="357397" y="1075883"/>
            <a:ext cx="545623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 defTabSz="3079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381000" defTabSz="3079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304800" defTabSz="3079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57450" indent="-457200" defTabSz="3079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05150" indent="-457200" defTabSz="3079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62350" indent="-457200" defTabSz="307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019550" indent="-457200" defTabSz="307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76750" indent="-457200" defTabSz="307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33950" indent="-457200" defTabSz="307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endParaRPr lang="en-US" altLang="hu-HU" sz="2400" dirty="0" smtClean="0">
              <a:latin typeface="Gill Sans MT" panose="020B0502020104020203" pitchFamily="34" charset="-18"/>
              <a:sym typeface="Wingdings" panose="05000000000000000000" pitchFamily="2" charset="2"/>
            </a:endParaRP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Homogenized, interpolated </a:t>
            </a:r>
            <a:r>
              <a:rPr lang="hu-HU" altLang="hu-HU" sz="2400" dirty="0" err="1" smtClean="0">
                <a:latin typeface="Gill Sans MT" panose="020B0502020104020203" pitchFamily="34" charset="-18"/>
                <a:sym typeface="Wingdings" panose="05000000000000000000" pitchFamily="2" charset="2"/>
              </a:rPr>
              <a:t>data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, </a:t>
            </a:r>
            <a:r>
              <a:rPr lang="en-US" altLang="hu-HU" sz="2400" dirty="0" err="1" smtClean="0">
                <a:latin typeface="Gill Sans MT" panose="020B0502020104020203" pitchFamily="34" charset="-18"/>
                <a:sym typeface="Wingdings" panose="05000000000000000000" pitchFamily="2" charset="2"/>
              </a:rPr>
              <a:t>CarpatClim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 methods: MASH-MISH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1961–2010, </a:t>
            </a:r>
            <a:r>
              <a:rPr lang="hu-HU" altLang="hu-HU" sz="2400" dirty="0" err="1" smtClean="0">
                <a:latin typeface="Gill Sans MT" panose="020B0502020104020203" pitchFamily="34" charset="-18"/>
                <a:sym typeface="Wingdings" panose="05000000000000000000" pitchFamily="2" charset="2"/>
              </a:rPr>
              <a:t>daily</a:t>
            </a:r>
            <a:r>
              <a:rPr lang="hu-HU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, 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~10 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km </a:t>
            </a:r>
            <a:r>
              <a:rPr lang="hu-HU" altLang="hu-HU" sz="2400" dirty="0" err="1" smtClean="0">
                <a:latin typeface="Gill Sans MT" panose="020B0502020104020203" pitchFamily="34" charset="-18"/>
                <a:sym typeface="Wingdings" panose="05000000000000000000" pitchFamily="2" charset="2"/>
              </a:rPr>
              <a:t>spatial</a:t>
            </a:r>
            <a:r>
              <a:rPr lang="hu-HU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 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resolution, 1104 grid point data</a:t>
            </a:r>
            <a:r>
              <a:rPr lang="hu-HU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 </a:t>
            </a:r>
            <a:r>
              <a:rPr lang="hu-HU" altLang="hu-HU" sz="2400" dirty="0" err="1" smtClean="0">
                <a:latin typeface="Gill Sans MT" panose="020B0502020104020203" pitchFamily="34" charset="-18"/>
                <a:sym typeface="Wingdings" panose="05000000000000000000" pitchFamily="2" charset="2"/>
              </a:rPr>
              <a:t>for</a:t>
            </a:r>
            <a:r>
              <a:rPr lang="hu-HU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 Hungary</a:t>
            </a:r>
            <a:r>
              <a:rPr lang="en-US" altLang="hu-HU" sz="2400" dirty="0" smtClean="0">
                <a:latin typeface="Gill Sans MT" panose="020B0502020104020203" pitchFamily="34" charset="-18"/>
                <a:sym typeface="Wingdings" panose="05000000000000000000" pitchFamily="2" charset="2"/>
              </a:rPr>
              <a:t> </a:t>
            </a:r>
            <a:endParaRPr lang="en-US" altLang="hu-HU" sz="2400" dirty="0">
              <a:latin typeface="Gill Sans MT" panose="020B0502020104020203" pitchFamily="34" charset="-18"/>
              <a:sym typeface="Wingdings" panose="05000000000000000000" pitchFamily="2" charset="2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5503" y="0"/>
            <a:ext cx="7340374" cy="1597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24A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</a:t>
            </a:r>
            <a:r>
              <a:rPr lang="hu-HU" altLang="hu-H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</a:t>
            </a:r>
            <a:r>
              <a:rPr lang="en-US" altLang="hu-HU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bservations</a:t>
            </a:r>
            <a:r>
              <a:rPr lang="en-US" altLang="hu-H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the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Adaptation Geo-information System (NAGIS) </a:t>
            </a:r>
            <a:endParaRPr lang="en-US" altLang="hu-HU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5" name="Kép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8980" r="5817" b="9348"/>
          <a:stretch>
            <a:fillRect/>
          </a:stretch>
        </p:blipFill>
        <p:spPr bwMode="auto">
          <a:xfrm>
            <a:off x="1117600" y="4593442"/>
            <a:ext cx="3753074" cy="219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ayers.gif (19734 byte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" r="41460" b="189"/>
          <a:stretch/>
        </p:blipFill>
        <p:spPr bwMode="auto">
          <a:xfrm>
            <a:off x="5114502" y="5127014"/>
            <a:ext cx="11589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228539" y="6486781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hu-HU" dirty="0" smtClean="0">
                <a:latin typeface="Gill Sans MT" panose="020B0502020104020203" pitchFamily="34" charset="-18"/>
              </a:rPr>
              <a:t>nater.mfgi.hu</a:t>
            </a:r>
            <a:endParaRPr lang="en-US" altLang="hu-HU" dirty="0">
              <a:latin typeface="Gill Sans MT" panose="020B0502020104020203" pitchFamily="34" charset="-18"/>
            </a:endParaRPr>
          </a:p>
        </p:txBody>
      </p:sp>
      <p:pic>
        <p:nvPicPr>
          <p:cNvPr id="9" name="Tartalom helye 7" descr="karpatmedence.jpg"/>
          <p:cNvPicPr>
            <a:picLocks/>
          </p:cNvPicPr>
          <p:nvPr/>
        </p:nvPicPr>
        <p:blipFill>
          <a:blip r:embed="rId5" cstate="print"/>
          <a:srcRect l="7602" t="2875" r="11403" b="9772"/>
          <a:stretch>
            <a:fillRect/>
          </a:stretch>
        </p:blipFill>
        <p:spPr bwMode="auto">
          <a:xfrm>
            <a:off x="5693998" y="2574067"/>
            <a:ext cx="2930237" cy="23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Csoportba foglalás 14"/>
          <p:cNvGrpSpPr/>
          <p:nvPr/>
        </p:nvGrpSpPr>
        <p:grpSpPr>
          <a:xfrm>
            <a:off x="3291364" y="3208764"/>
            <a:ext cx="2593357" cy="1262008"/>
            <a:chOff x="3262489" y="2737123"/>
            <a:chExt cx="2593357" cy="1262008"/>
          </a:xfrm>
        </p:grpSpPr>
        <p:sp>
          <p:nvSpPr>
            <p:cNvPr id="2" name="Téglalap 1"/>
            <p:cNvSpPr/>
            <p:nvPr/>
          </p:nvSpPr>
          <p:spPr>
            <a:xfrm>
              <a:off x="5693998" y="2737123"/>
              <a:ext cx="161848" cy="1001027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nyíllal 12"/>
            <p:cNvCxnSpPr/>
            <p:nvPr/>
          </p:nvCxnSpPr>
          <p:spPr>
            <a:xfrm>
              <a:off x="3262489" y="3704283"/>
              <a:ext cx="22064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3450596" y="3352800"/>
              <a:ext cx="1787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Area out of </a:t>
              </a:r>
              <a:r>
                <a:rPr lang="en-US" dirty="0" err="1" smtClean="0">
                  <a:solidFill>
                    <a:srgbClr val="FF0000"/>
                  </a:solidFill>
                </a:rPr>
                <a:t>CarpatClim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5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21" y="265013"/>
            <a:ext cx="8076180" cy="98627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Vulnerability assessment scheme</a:t>
            </a:r>
            <a:endParaRPr lang="en-US" dirty="0"/>
          </a:p>
        </p:txBody>
      </p:sp>
      <p:pic>
        <p:nvPicPr>
          <p:cNvPr id="102" name="Tartalom helye 10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3062"/>
            <a:ext cx="4038600" cy="3200239"/>
          </a:xfrm>
        </p:spPr>
      </p:pic>
      <p:pic>
        <p:nvPicPr>
          <p:cNvPr id="37" name="Kép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086"/>
            <a:ext cx="4038600" cy="336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églalap 102"/>
          <p:cNvSpPr/>
          <p:nvPr/>
        </p:nvSpPr>
        <p:spPr>
          <a:xfrm>
            <a:off x="312821" y="5751907"/>
            <a:ext cx="8108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200" i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Pálvölgyi, T. and </a:t>
            </a:r>
            <a:r>
              <a:rPr lang="hu-HU" altLang="hu-HU" sz="1200" i="1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Hunyady</a:t>
            </a:r>
            <a:r>
              <a:rPr lang="hu-HU" altLang="hu-HU" sz="1200" i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, A., </a:t>
            </a:r>
            <a:r>
              <a:rPr lang="hu-HU" altLang="hu-HU" sz="1200" i="1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2008. </a:t>
            </a:r>
            <a:endParaRPr lang="hu-HU" altLang="hu-HU" sz="1200" i="1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-18"/>
            </a:endParaRPr>
          </a:p>
        </p:txBody>
      </p:sp>
      <p:grpSp>
        <p:nvGrpSpPr>
          <p:cNvPr id="108" name="Csoportba foglalás 107"/>
          <p:cNvGrpSpPr/>
          <p:nvPr/>
        </p:nvGrpSpPr>
        <p:grpSpPr>
          <a:xfrm>
            <a:off x="1208033" y="1126162"/>
            <a:ext cx="2817505" cy="1031025"/>
            <a:chOff x="1549666" y="1232037"/>
            <a:chExt cx="1934679" cy="1031025"/>
          </a:xfrm>
        </p:grpSpPr>
        <p:sp>
          <p:nvSpPr>
            <p:cNvPr id="104" name="Szövegdoboz 103"/>
            <p:cNvSpPr txBox="1"/>
            <p:nvPr/>
          </p:nvSpPr>
          <p:spPr>
            <a:xfrm>
              <a:off x="1549666" y="1232037"/>
              <a:ext cx="1934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i="1" dirty="0" err="1">
                  <a:solidFill>
                    <a:srgbClr val="FF0000"/>
                  </a:solidFill>
                  <a:latin typeface="Gill Sans MT" panose="020B0502020104020203" pitchFamily="34" charset="-18"/>
                </a:rPr>
                <a:t>observations</a:t>
              </a:r>
              <a:endParaRPr lang="hu-HU" sz="2800" i="1" dirty="0">
                <a:solidFill>
                  <a:srgbClr val="FF0000"/>
                </a:solidFill>
                <a:latin typeface="Gill Sans MT" panose="020B0502020104020203" pitchFamily="34" charset="-18"/>
              </a:endParaRPr>
            </a:p>
          </p:txBody>
        </p:sp>
        <p:cxnSp>
          <p:nvCxnSpPr>
            <p:cNvPr id="106" name="Egyenes összekötő nyíllal 105"/>
            <p:cNvCxnSpPr/>
            <p:nvPr/>
          </p:nvCxnSpPr>
          <p:spPr>
            <a:xfrm>
              <a:off x="2415941" y="1829925"/>
              <a:ext cx="0" cy="433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Csoportba foglalás 108"/>
          <p:cNvGrpSpPr/>
          <p:nvPr/>
        </p:nvGrpSpPr>
        <p:grpSpPr>
          <a:xfrm>
            <a:off x="5363046" y="1204627"/>
            <a:ext cx="2982122" cy="1031025"/>
            <a:chOff x="1549666" y="1232037"/>
            <a:chExt cx="1934679" cy="1031025"/>
          </a:xfrm>
        </p:grpSpPr>
        <p:sp>
          <p:nvSpPr>
            <p:cNvPr id="110" name="Szövegdoboz 109"/>
            <p:cNvSpPr txBox="1"/>
            <p:nvPr/>
          </p:nvSpPr>
          <p:spPr>
            <a:xfrm>
              <a:off x="1549666" y="1232037"/>
              <a:ext cx="1934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i="1" dirty="0" smtClean="0">
                  <a:solidFill>
                    <a:srgbClr val="FF0000"/>
                  </a:solidFill>
                  <a:latin typeface="Gill Sans MT" panose="020B0502020104020203" pitchFamily="34" charset="-18"/>
                </a:rPr>
                <a:t>megfigyelések</a:t>
              </a:r>
              <a:endParaRPr lang="hu-HU" sz="2800" i="1" dirty="0">
                <a:solidFill>
                  <a:srgbClr val="FF0000"/>
                </a:solidFill>
                <a:latin typeface="Gill Sans MT" panose="020B0502020104020203" pitchFamily="34" charset="-18"/>
              </a:endParaRPr>
            </a:p>
          </p:txBody>
        </p:sp>
        <p:cxnSp>
          <p:nvCxnSpPr>
            <p:cNvPr id="111" name="Egyenes összekötő nyíllal 110"/>
            <p:cNvCxnSpPr/>
            <p:nvPr/>
          </p:nvCxnSpPr>
          <p:spPr>
            <a:xfrm>
              <a:off x="2415941" y="1829925"/>
              <a:ext cx="0" cy="433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4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588" y="159134"/>
            <a:ext cx="7096241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WP3: Heatwave-induced excess mortality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382588" y="2311952"/>
            <a:ext cx="4040188" cy="395128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Period </a:t>
            </a:r>
            <a:r>
              <a:rPr lang="en-US" sz="2800" dirty="0" smtClean="0"/>
              <a:t>2005-2014</a:t>
            </a:r>
            <a:endParaRPr lang="hu-HU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Daily average temperatures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Grid point average </a:t>
            </a:r>
            <a:r>
              <a:rPr lang="hu-HU" sz="2400" dirty="0" err="1" smtClean="0">
                <a:solidFill>
                  <a:srgbClr val="0070C0"/>
                </a:solidFill>
              </a:rPr>
              <a:t>for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districts </a:t>
            </a:r>
            <a:r>
              <a:rPr lang="hu-HU" sz="2400" dirty="0" smtClean="0">
                <a:solidFill>
                  <a:srgbClr val="0070C0"/>
                </a:solidFill>
              </a:rPr>
              <a:t>(175)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Median of the grid point values situated in </a:t>
            </a:r>
            <a:r>
              <a:rPr lang="hu-HU" sz="2400" dirty="0" err="1" smtClean="0">
                <a:solidFill>
                  <a:srgbClr val="0070C0"/>
                </a:solidFill>
              </a:rPr>
              <a:t>the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specific district </a:t>
            </a:r>
            <a:r>
              <a:rPr lang="hu-HU" sz="2400" dirty="0" smtClean="0">
                <a:solidFill>
                  <a:srgbClr val="0070C0"/>
                </a:solidFill>
              </a:rPr>
              <a:t>(175)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m.met.hu/images/riasztas/ma/waxX/20151202_0843/watz20151202_084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312386"/>
            <a:ext cx="4519061" cy="28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6444114" cy="1573413"/>
          </a:xfrm>
          <a:solidFill>
            <a:schemeClr val="bg1"/>
          </a:solidFill>
        </p:spPr>
        <p:txBody>
          <a:bodyPr/>
          <a:lstStyle/>
          <a:p>
            <a:r>
              <a:rPr lang="hu-HU" sz="3600" dirty="0" smtClean="0"/>
              <a:t>WP4</a:t>
            </a:r>
            <a:r>
              <a:rPr lang="hu-HU" sz="3600" dirty="0"/>
              <a:t>: </a:t>
            </a:r>
            <a:r>
              <a:rPr lang="en-US" sz="3600" dirty="0"/>
              <a:t>Impact and vulnerability assessment of road accidents within extreme weather events</a:t>
            </a:r>
            <a:endParaRPr lang="hu-HU" sz="3600" dirty="0"/>
          </a:p>
        </p:txBody>
      </p:sp>
      <p:sp>
        <p:nvSpPr>
          <p:cNvPr id="4" name="Szöveg helye 3"/>
          <p:cNvSpPr>
            <a:spLocks noGrp="1"/>
          </p:cNvSpPr>
          <p:nvPr>
            <p:ph idx="1"/>
          </p:nvPr>
        </p:nvSpPr>
        <p:spPr>
          <a:xfrm>
            <a:off x="457200" y="1781194"/>
            <a:ext cx="8229600" cy="478037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During heatwave periods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Wintertime periods with precipitation</a:t>
            </a:r>
          </a:p>
          <a:p>
            <a:pPr lvl="1"/>
            <a:r>
              <a:rPr lang="en-US" dirty="0" smtClean="0"/>
              <a:t>Summer half year: 1 April – 30 September</a:t>
            </a:r>
          </a:p>
          <a:p>
            <a:pPr lvl="1"/>
            <a:r>
              <a:rPr lang="en-US" dirty="0" smtClean="0"/>
              <a:t>Winter half year: 1 October- 31 March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Dates of hot days, </a:t>
            </a:r>
            <a:r>
              <a:rPr lang="en-US" dirty="0" err="1" smtClean="0">
                <a:solidFill>
                  <a:srgbClr val="0070C0"/>
                </a:solidFill>
              </a:rPr>
              <a:t>Tmax</a:t>
            </a:r>
            <a:r>
              <a:rPr lang="en-US" dirty="0" smtClean="0">
                <a:solidFill>
                  <a:srgbClr val="0070C0"/>
                </a:solidFill>
              </a:rPr>
              <a:t> &gt;= 30 °C, 2011-2014, in each grid point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Dates of prec5 days, daily </a:t>
            </a:r>
            <a:r>
              <a:rPr lang="en-US" dirty="0" err="1" smtClean="0">
                <a:solidFill>
                  <a:srgbClr val="0070C0"/>
                </a:solidFill>
              </a:rPr>
              <a:t>prec</a:t>
            </a:r>
            <a:r>
              <a:rPr lang="en-US" dirty="0" smtClean="0">
                <a:solidFill>
                  <a:srgbClr val="0070C0"/>
                </a:solidFill>
              </a:rPr>
              <a:t> &gt;= 5mm, 2011-2014, winter half year, in each grid point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175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/>
              <a:t>WP</a:t>
            </a:r>
            <a:r>
              <a:rPr lang="hu-HU" sz="3600" dirty="0"/>
              <a:t>5: </a:t>
            </a:r>
            <a:r>
              <a:rPr lang="en-US" sz="3600" dirty="0"/>
              <a:t>Effects of climate conditions on </a:t>
            </a:r>
            <a:r>
              <a:rPr lang="en-US" sz="3600" dirty="0" smtClean="0"/>
              <a:t>tourism</a:t>
            </a:r>
            <a:r>
              <a:rPr lang="hu-HU" sz="3600" dirty="0" smtClean="0"/>
              <a:t> </a:t>
            </a:r>
            <a:r>
              <a:rPr lang="hu-HU" sz="3600" dirty="0">
                <a:solidFill>
                  <a:srgbClr val="FF0000"/>
                </a:solidFill>
              </a:rPr>
              <a:t>TCI, </a:t>
            </a:r>
            <a:r>
              <a:rPr lang="hu-HU" sz="3600" dirty="0" err="1">
                <a:solidFill>
                  <a:srgbClr val="FF0000"/>
                </a:solidFill>
              </a:rPr>
              <a:t>mTCI</a:t>
            </a:r>
            <a:r>
              <a:rPr lang="hu-HU" sz="3600" dirty="0">
                <a:solidFill>
                  <a:srgbClr val="FF0000"/>
                </a:solidFill>
              </a:rPr>
              <a:t>, CIT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514473" y="5279804"/>
                <a:ext cx="8172327" cy="131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hu-HU" sz="2800" dirty="0" smtClean="0">
                    <a:solidFill>
                      <a:srgbClr val="0070C0"/>
                    </a:solidFill>
                    <a:latin typeface="+mn-lt"/>
                  </a:rPr>
                  <a:t>relhumMin=100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800">
                            <a:solidFill>
                              <a:srgbClr val="0070C0"/>
                            </a:solidFill>
                            <a:latin typeface="Cambria Math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z="2800">
                            <a:solidFill>
                              <a:srgbClr val="0070C0"/>
                            </a:solidFill>
                            <a:latin typeface="Cambria Math"/>
                          </a:rPr>
                          <m:t>eSatTmax</m:t>
                        </m:r>
                      </m:den>
                    </m:f>
                  </m:oMath>
                </a14:m>
                <a:endParaRPr lang="hu-HU" dirty="0">
                  <a:latin typeface="+mn-lt"/>
                </a:endParaRPr>
              </a:p>
              <a:p>
                <a:pPr lvl="0"/>
                <a:endParaRPr lang="hu-HU" sz="1400" i="1" dirty="0" smtClean="0">
                  <a:latin typeface="+mn-lt"/>
                </a:endParaRPr>
              </a:p>
              <a:p>
                <a:pPr lvl="0"/>
                <a:r>
                  <a:rPr lang="hu-HU" sz="1400" i="1" dirty="0" smtClean="0">
                    <a:latin typeface="+mn-lt"/>
                  </a:rPr>
                  <a:t>UK </a:t>
                </a:r>
                <a:r>
                  <a:rPr lang="hu-HU" sz="1400" i="1" dirty="0" err="1">
                    <a:latin typeface="+mn-lt"/>
                  </a:rPr>
                  <a:t>Climate</a:t>
                </a:r>
                <a:r>
                  <a:rPr lang="hu-HU" sz="1400" i="1" dirty="0">
                    <a:latin typeface="+mn-lt"/>
                  </a:rPr>
                  <a:t> </a:t>
                </a:r>
                <a:r>
                  <a:rPr lang="hu-HU" sz="1400" i="1" dirty="0" err="1">
                    <a:latin typeface="+mn-lt"/>
                  </a:rPr>
                  <a:t>Projections</a:t>
                </a:r>
                <a:r>
                  <a:rPr lang="hu-HU" sz="1400" i="1" dirty="0">
                    <a:latin typeface="+mn-lt"/>
                  </a:rPr>
                  <a:t> NATIONAL CASE </a:t>
                </a:r>
                <a:r>
                  <a:rPr lang="hu-HU" sz="1400" i="1" dirty="0" smtClean="0">
                    <a:latin typeface="+mn-lt"/>
                  </a:rPr>
                  <a:t>STUDY, </a:t>
                </a:r>
                <a:r>
                  <a:rPr lang="en-US" sz="1400" i="1" dirty="0">
                    <a:latin typeface="+mn-lt"/>
                  </a:rPr>
                  <a:t>What could tomorrow’s weather and climate look like for tourism in the South West of England</a:t>
                </a:r>
                <a:r>
                  <a:rPr lang="en-US" sz="1400" i="1" dirty="0" smtClean="0">
                    <a:latin typeface="+mn-lt"/>
                  </a:rPr>
                  <a:t>?</a:t>
                </a:r>
                <a:endParaRPr lang="hu-HU" sz="1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3" y="5279804"/>
                <a:ext cx="8172327" cy="1315809"/>
              </a:xfrm>
              <a:prstGeom prst="rect">
                <a:avLst/>
              </a:prstGeom>
              <a:blipFill rotWithShape="1">
                <a:blip r:embed="rId3"/>
                <a:stretch>
                  <a:fillRect l="-149" b="-37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3289434"/>
          </a:xfrm>
        </p:spPr>
        <p:txBody>
          <a:bodyPr/>
          <a:lstStyle/>
          <a:p>
            <a:r>
              <a:rPr lang="en-US" dirty="0" smtClean="0"/>
              <a:t>Daily, 1961-2010, 1104 grid point</a:t>
            </a:r>
          </a:p>
          <a:p>
            <a:r>
              <a:rPr lang="en-US" dirty="0" smtClean="0"/>
              <a:t>Daily maximum temperature, daily minimum temperature, mean cloud cover, precipitation sum, mean relative humidity, </a:t>
            </a:r>
            <a:r>
              <a:rPr lang="en-US" dirty="0" smtClean="0">
                <a:solidFill>
                  <a:srgbClr val="0070C0"/>
                </a:solidFill>
              </a:rPr>
              <a:t>minimum relative humidity</a:t>
            </a:r>
            <a:r>
              <a:rPr lang="en-US" dirty="0" smtClean="0"/>
              <a:t>, sunshine duration, wind speed (10m)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959100"/>
            <a:ext cx="7772400" cy="1470025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5" y="-57150"/>
            <a:ext cx="6400800" cy="1752600"/>
          </a:xfrm>
          <a:solidFill>
            <a:schemeClr val="bg1"/>
          </a:solidFill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279</Words>
  <Application>Microsoft Office PowerPoint</Application>
  <PresentationFormat>Diavetítés a képernyőre (4:3 oldalarány)</PresentationFormat>
  <Paragraphs>48</Paragraphs>
  <Slides>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Courier New</vt:lpstr>
      <vt:lpstr>Gill Sans MT</vt:lpstr>
      <vt:lpstr>Wingdings</vt:lpstr>
      <vt:lpstr>Conception personnalisée</vt:lpstr>
      <vt:lpstr>Indicators for climate sensitivity studies  </vt:lpstr>
      <vt:lpstr>PowerPoint bemutató</vt:lpstr>
      <vt:lpstr>Vulnerability assessment scheme</vt:lpstr>
      <vt:lpstr>WP3: Heatwave-induced excess mortality</vt:lpstr>
      <vt:lpstr>WP4: Impact and vulnerability assessment of road accidents within extreme weather events</vt:lpstr>
      <vt:lpstr>WP5: Effects of climate conditions on tourism TCI, mTCI, CIT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user</cp:lastModifiedBy>
  <cp:revision>280</cp:revision>
  <cp:lastPrinted>2011-12-02T12:25:53Z</cp:lastPrinted>
  <dcterms:created xsi:type="dcterms:W3CDTF">2011-11-09T09:46:35Z</dcterms:created>
  <dcterms:modified xsi:type="dcterms:W3CDTF">2015-12-08T07:44:14Z</dcterms:modified>
</cp:coreProperties>
</file>