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68" r:id="rId4"/>
    <p:sldId id="262" r:id="rId5"/>
    <p:sldId id="263" r:id="rId6"/>
    <p:sldId id="272" r:id="rId7"/>
    <p:sldId id="271" r:id="rId8"/>
    <p:sldId id="27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0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image" Target="../media/image15.png"/><Relationship Id="rId2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image" Target="../media/image15.png"/><Relationship Id="rId2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302044-402E-453D-A04A-9768EC1D468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5461259-6C37-4456-8034-F216EBFA0258}">
      <dgm:prSet phldrT="[Szöveg]" custT="1"/>
      <dgm:spPr/>
      <dgm:t>
        <a:bodyPr/>
        <a:lstStyle/>
        <a:p>
          <a:r>
            <a:rPr lang="hu-HU" sz="1600" b="1" dirty="0" err="1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KRITéR</a:t>
          </a:r>
          <a:endParaRPr lang="hu-HU" sz="1600" b="1" dirty="0">
            <a:solidFill>
              <a:schemeClr val="accent5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</dgm:t>
    </dgm:pt>
    <dgm:pt modelId="{FD743376-3FE1-4FE9-B8BB-AE750AEEEF6D}" type="parTrans" cxnId="{7D217A9B-8004-4716-ACA3-28C01F5B0796}">
      <dgm:prSet/>
      <dgm:spPr/>
      <dgm:t>
        <a:bodyPr/>
        <a:lstStyle/>
        <a:p>
          <a:endParaRPr lang="hu-HU"/>
        </a:p>
      </dgm:t>
    </dgm:pt>
    <dgm:pt modelId="{D47AB35D-5757-42C8-ADF0-A2CFF2C0F537}" type="sibTrans" cxnId="{7D217A9B-8004-4716-ACA3-28C01F5B0796}">
      <dgm:prSet/>
      <dgm:spPr/>
      <dgm:t>
        <a:bodyPr/>
        <a:lstStyle/>
        <a:p>
          <a:endParaRPr lang="hu-HU"/>
        </a:p>
      </dgm:t>
    </dgm:pt>
    <dgm:pt modelId="{225215EF-59AE-4DFA-87A6-76CE536DDC24}">
      <dgm:prSet phldrT="[Szöveg]" custT="1"/>
      <dgm:spPr/>
      <dgm:t>
        <a:bodyPr/>
        <a:lstStyle/>
        <a:p>
          <a:r>
            <a:rPr lang="hu-HU" sz="1600" b="1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RCMTéR</a:t>
          </a:r>
          <a:endParaRPr lang="hu-HU" sz="1600" b="1" dirty="0">
            <a:solidFill>
              <a:schemeClr val="accent5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</dgm:t>
    </dgm:pt>
    <dgm:pt modelId="{EC70370D-9001-42CA-849B-B3549009ED2C}" type="parTrans" cxnId="{C20EF0AE-DB23-4689-9F95-204B28B1B18F}">
      <dgm:prSet/>
      <dgm:spPr/>
      <dgm:t>
        <a:bodyPr/>
        <a:lstStyle/>
        <a:p>
          <a:endParaRPr lang="hu-HU"/>
        </a:p>
      </dgm:t>
    </dgm:pt>
    <dgm:pt modelId="{27D64534-51FB-4B83-982E-3A952992862A}" type="sibTrans" cxnId="{C20EF0AE-DB23-4689-9F95-204B28B1B18F}">
      <dgm:prSet/>
      <dgm:spPr/>
      <dgm:t>
        <a:bodyPr/>
        <a:lstStyle/>
        <a:p>
          <a:endParaRPr lang="hu-HU"/>
        </a:p>
      </dgm:t>
    </dgm:pt>
    <dgm:pt modelId="{770CF46E-F9F8-4834-95C0-02C874000BB0}">
      <dgm:prSet phldrT="[Szöveg]"/>
      <dgm:spPr/>
      <dgm:t>
        <a:bodyPr/>
        <a:lstStyle/>
        <a:p>
          <a:r>
            <a:rPr lang="hu-HU" sz="1800" b="1" dirty="0" err="1" smtClean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</a:rPr>
            <a:t>AGRATéR</a:t>
          </a:r>
          <a:endParaRPr lang="hu-HU" sz="1800" b="1" dirty="0">
            <a:solidFill>
              <a:schemeClr val="accent5">
                <a:lumMod val="20000"/>
                <a:lumOff val="80000"/>
              </a:schemeClr>
            </a:solidFill>
            <a:effectLst/>
            <a:latin typeface="Calibri" panose="020F0502020204030204" pitchFamily="34" charset="0"/>
          </a:endParaRPr>
        </a:p>
      </dgm:t>
    </dgm:pt>
    <dgm:pt modelId="{FBEC1EB4-DFB4-4F61-9585-C359BC041201}" type="parTrans" cxnId="{C7D42B05-9EBD-4D52-8CE0-096F616FD5BC}">
      <dgm:prSet/>
      <dgm:spPr/>
      <dgm:t>
        <a:bodyPr/>
        <a:lstStyle/>
        <a:p>
          <a:endParaRPr lang="hu-HU"/>
        </a:p>
      </dgm:t>
    </dgm:pt>
    <dgm:pt modelId="{F10CC307-0343-4820-918F-86987466BDB0}" type="sibTrans" cxnId="{C7D42B05-9EBD-4D52-8CE0-096F616FD5BC}">
      <dgm:prSet/>
      <dgm:spPr/>
      <dgm:t>
        <a:bodyPr/>
        <a:lstStyle/>
        <a:p>
          <a:endParaRPr lang="hu-HU"/>
        </a:p>
      </dgm:t>
    </dgm:pt>
    <dgm:pt modelId="{D04266AC-C835-429E-B8FE-0C4AA8F80592}">
      <dgm:prSet phldrT="[Szöveg]" custT="1"/>
      <dgm:spPr/>
      <dgm:t>
        <a:bodyPr/>
        <a:lstStyle/>
        <a:p>
          <a:r>
            <a:rPr lang="en-US" sz="1100" b="1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arable land, forest, grassland Indicators</a:t>
          </a:r>
          <a:endParaRPr lang="hu-HU" sz="1100" b="1" dirty="0">
            <a:solidFill>
              <a:srgbClr val="00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DejaVu Sans"/>
          </a:endParaRPr>
        </a:p>
      </dgm:t>
    </dgm:pt>
    <dgm:pt modelId="{636153F4-1DE5-48A5-9A8A-034DE6D1C6FF}" type="parTrans" cxnId="{508E3A97-8DF5-4291-A7B1-52E13182AFBB}">
      <dgm:prSet/>
      <dgm:spPr/>
      <dgm:t>
        <a:bodyPr/>
        <a:lstStyle/>
        <a:p>
          <a:endParaRPr lang="hu-HU"/>
        </a:p>
      </dgm:t>
    </dgm:pt>
    <dgm:pt modelId="{686272FE-8E37-49ED-8BB0-F6AC7C4926CF}" type="sibTrans" cxnId="{508E3A97-8DF5-4291-A7B1-52E13182AFBB}">
      <dgm:prSet/>
      <dgm:spPr/>
      <dgm:t>
        <a:bodyPr/>
        <a:lstStyle/>
        <a:p>
          <a:endParaRPr lang="hu-HU"/>
        </a:p>
      </dgm:t>
    </dgm:pt>
    <dgm:pt modelId="{8BF60884-FB14-4557-BE24-2C3640D250E6}">
      <dgm:prSet custT="1"/>
      <dgm:spPr/>
      <dgm:t>
        <a:bodyPr/>
        <a:lstStyle/>
        <a:p>
          <a:r>
            <a:rPr lang="en-US" sz="1100" b="1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DejaVu Sans"/>
            </a:rPr>
            <a:t>Excess mortality caused by extreme heath waves</a:t>
          </a:r>
          <a:endParaRPr lang="hu-HU" sz="1100" b="1" dirty="0">
            <a:solidFill>
              <a:srgbClr val="00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DejaVu Sans"/>
          </a:endParaRPr>
        </a:p>
      </dgm:t>
    </dgm:pt>
    <dgm:pt modelId="{0A674E04-79E0-4A06-B5B4-A1F5A18C99D1}" type="parTrans" cxnId="{7A282F90-E26F-479C-97D3-1CC5B153646A}">
      <dgm:prSet/>
      <dgm:spPr/>
      <dgm:t>
        <a:bodyPr/>
        <a:lstStyle/>
        <a:p>
          <a:endParaRPr lang="hu-HU"/>
        </a:p>
      </dgm:t>
    </dgm:pt>
    <dgm:pt modelId="{CB034A37-47A8-4385-B423-3A044F923290}" type="sibTrans" cxnId="{7A282F90-E26F-479C-97D3-1CC5B153646A}">
      <dgm:prSet/>
      <dgm:spPr/>
      <dgm:t>
        <a:bodyPr/>
        <a:lstStyle/>
        <a:p>
          <a:endParaRPr lang="hu-HU"/>
        </a:p>
      </dgm:t>
    </dgm:pt>
    <dgm:pt modelId="{78AEADA4-875A-4720-AD9F-0CDD1093FE72}">
      <dgm:prSet custT="1"/>
      <dgm:spPr/>
      <dgm:t>
        <a:bodyPr/>
        <a:lstStyle/>
        <a:p>
          <a:r>
            <a:rPr lang="en-US" sz="11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DejaVu Sans"/>
            </a:rPr>
            <a:t>Quantifying climate projections uncertainty</a:t>
          </a:r>
          <a:endParaRPr lang="hu-HU" sz="1100" b="1" dirty="0" smtClean="0">
            <a:solidFill>
              <a:schemeClr val="accent1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DejaVu Sans"/>
          </a:endParaRPr>
        </a:p>
      </dgm:t>
    </dgm:pt>
    <dgm:pt modelId="{7581721F-885A-4AA7-87B6-48AF7AB1B0FB}" type="parTrans" cxnId="{8A33C9E0-447E-49CF-9EF0-BC2EFCDA2108}">
      <dgm:prSet/>
      <dgm:spPr/>
      <dgm:t>
        <a:bodyPr/>
        <a:lstStyle/>
        <a:p>
          <a:endParaRPr lang="hu-HU"/>
        </a:p>
      </dgm:t>
    </dgm:pt>
    <dgm:pt modelId="{4C41E878-B953-4673-9C98-20180B51DAA6}" type="sibTrans" cxnId="{8A33C9E0-447E-49CF-9EF0-BC2EFCDA2108}">
      <dgm:prSet/>
      <dgm:spPr/>
      <dgm:t>
        <a:bodyPr/>
        <a:lstStyle/>
        <a:p>
          <a:endParaRPr lang="hu-HU"/>
        </a:p>
      </dgm:t>
    </dgm:pt>
    <dgm:pt modelId="{D28FE085-56B4-417F-B7E6-7C784BE46ACA}">
      <dgm:prSet custT="1"/>
      <dgm:spPr/>
      <dgm:t>
        <a:bodyPr/>
        <a:lstStyle/>
        <a:p>
          <a:r>
            <a:rPr lang="hu-HU" sz="11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DejaVu Sans"/>
            </a:rPr>
            <a:t>Mode</a:t>
          </a:r>
          <a:r>
            <a:rPr lang="en-US" sz="11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DejaVu Sans"/>
            </a:rPr>
            <a:t>l data processing for climate</a:t>
          </a:r>
          <a:endParaRPr lang="hu-HU" sz="1100" b="1" dirty="0" smtClean="0">
            <a:solidFill>
              <a:schemeClr val="accent1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DejaVu Sans"/>
          </a:endParaRPr>
        </a:p>
      </dgm:t>
    </dgm:pt>
    <dgm:pt modelId="{0346542C-B309-4C5B-A9AC-AE367214BA74}" type="parTrans" cxnId="{ADB066C3-5405-409E-904A-BE237EF59CE0}">
      <dgm:prSet/>
      <dgm:spPr/>
      <dgm:t>
        <a:bodyPr/>
        <a:lstStyle/>
        <a:p>
          <a:endParaRPr lang="hu-HU"/>
        </a:p>
      </dgm:t>
    </dgm:pt>
    <dgm:pt modelId="{C65BCD0C-8B5E-4FE8-9369-032A282ECADB}" type="sibTrans" cxnId="{ADB066C3-5405-409E-904A-BE237EF59CE0}">
      <dgm:prSet/>
      <dgm:spPr/>
      <dgm:t>
        <a:bodyPr/>
        <a:lstStyle/>
        <a:p>
          <a:endParaRPr lang="hu-HU"/>
        </a:p>
      </dgm:t>
    </dgm:pt>
    <dgm:pt modelId="{733E5237-FDDD-4F4E-9FF8-565E8E973B2E}">
      <dgm:prSet custT="1"/>
      <dgm:spPr/>
      <dgm:t>
        <a:bodyPr/>
        <a:lstStyle/>
        <a:p>
          <a:r>
            <a:rPr lang="hu-HU" sz="11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DejaVu Sans"/>
            </a:rPr>
            <a:t>földhasználat</a:t>
          </a:r>
          <a:r>
            <a:rPr lang="hu-HU" sz="1100" b="1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DejaVu Sans"/>
            </a:rPr>
            <a:t> változása</a:t>
          </a:r>
        </a:p>
      </dgm:t>
    </dgm:pt>
    <dgm:pt modelId="{2C21FA96-2288-4C0C-BBE7-054CA7DC55AB}" type="parTrans" cxnId="{27DE5927-0356-4B05-83DD-75D7339E22AE}">
      <dgm:prSet/>
      <dgm:spPr/>
      <dgm:t>
        <a:bodyPr/>
        <a:lstStyle/>
        <a:p>
          <a:endParaRPr lang="hu-HU"/>
        </a:p>
      </dgm:t>
    </dgm:pt>
    <dgm:pt modelId="{2A7134B9-3C23-4973-BE40-DF618EFD8C95}" type="sibTrans" cxnId="{27DE5927-0356-4B05-83DD-75D7339E22AE}">
      <dgm:prSet/>
      <dgm:spPr/>
      <dgm:t>
        <a:bodyPr/>
        <a:lstStyle/>
        <a:p>
          <a:endParaRPr lang="hu-HU"/>
        </a:p>
      </dgm:t>
    </dgm:pt>
    <dgm:pt modelId="{A592893B-A7A8-45E7-A6C3-CDDC6E55EDD3}">
      <dgm:prSet phldrT="[Szöveg]" custT="1"/>
      <dgm:spPr/>
      <dgm:t>
        <a:bodyPr/>
        <a:lstStyle/>
        <a:p>
          <a:r>
            <a:rPr lang="en-US" sz="1600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Hungary's long-term social and economic development trajectory forecast</a:t>
          </a:r>
          <a:endParaRPr lang="hu-HU" sz="1600" dirty="0">
            <a:solidFill>
              <a:schemeClr val="accent5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</dgm:t>
    </dgm:pt>
    <dgm:pt modelId="{244897BA-C8DB-4131-AC7B-7E810A9F2A08}" type="parTrans" cxnId="{685E451E-6290-4A03-BC9D-835ACD5291A1}">
      <dgm:prSet/>
      <dgm:spPr/>
      <dgm:t>
        <a:bodyPr/>
        <a:lstStyle/>
        <a:p>
          <a:endParaRPr lang="hu-HU"/>
        </a:p>
      </dgm:t>
    </dgm:pt>
    <dgm:pt modelId="{8640D792-BBA9-453F-B103-3D1AACA5C25B}" type="sibTrans" cxnId="{685E451E-6290-4A03-BC9D-835ACD5291A1}">
      <dgm:prSet/>
      <dgm:spPr/>
      <dgm:t>
        <a:bodyPr/>
        <a:lstStyle/>
        <a:p>
          <a:endParaRPr lang="hu-HU"/>
        </a:p>
      </dgm:t>
    </dgm:pt>
    <dgm:pt modelId="{9E1D9421-302F-4701-8C07-35C3B06EA76F}">
      <dgm:prSet custT="1"/>
      <dgm:spPr/>
      <dgm:t>
        <a:bodyPr/>
        <a:lstStyle/>
        <a:p>
          <a:endParaRPr lang="en-US" sz="1100" b="1" dirty="0">
            <a:solidFill>
              <a:srgbClr val="00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</a:endParaRPr>
        </a:p>
      </dgm:t>
    </dgm:pt>
    <dgm:pt modelId="{C50EBE78-5A1B-409B-A753-2DB84D313A9E}" type="parTrans" cxnId="{E0D161C7-F464-4A3A-896E-BC9D3ACB221C}">
      <dgm:prSet/>
      <dgm:spPr/>
      <dgm:t>
        <a:bodyPr/>
        <a:lstStyle/>
        <a:p>
          <a:endParaRPr lang="en-US"/>
        </a:p>
      </dgm:t>
    </dgm:pt>
    <dgm:pt modelId="{EB41EDF9-D67F-4B75-BFF8-ACD335FFB495}" type="sibTrans" cxnId="{E0D161C7-F464-4A3A-896E-BC9D3ACB221C}">
      <dgm:prSet/>
      <dgm:spPr/>
      <dgm:t>
        <a:bodyPr/>
        <a:lstStyle/>
        <a:p>
          <a:endParaRPr lang="en-US"/>
        </a:p>
      </dgm:t>
    </dgm:pt>
    <dgm:pt modelId="{3F091BD5-DBBF-4205-B45F-2F0B68052F8A}">
      <dgm:prSet custT="1"/>
      <dgm:spPr/>
      <dgm:t>
        <a:bodyPr/>
        <a:lstStyle/>
        <a:p>
          <a:r>
            <a:rPr lang="en-US" sz="11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DejaVu Sans"/>
            </a:rPr>
            <a:t>Road accidents</a:t>
          </a:r>
          <a:endParaRPr lang="hu-HU" sz="1100" b="1" dirty="0">
            <a:solidFill>
              <a:schemeClr val="accent1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DejaVu Sans"/>
          </a:endParaRPr>
        </a:p>
      </dgm:t>
    </dgm:pt>
    <dgm:pt modelId="{9FE746CB-E3C2-431E-BCC4-FFD2AA33F845}" type="parTrans" cxnId="{0443C104-FD17-4E12-BC99-C8AC04871D08}">
      <dgm:prSet/>
      <dgm:spPr/>
      <dgm:t>
        <a:bodyPr/>
        <a:lstStyle/>
        <a:p>
          <a:endParaRPr lang="en-US"/>
        </a:p>
      </dgm:t>
    </dgm:pt>
    <dgm:pt modelId="{52FB7607-06EF-40A4-88A3-A940F9C7DC46}" type="sibTrans" cxnId="{0443C104-FD17-4E12-BC99-C8AC04871D08}">
      <dgm:prSet/>
      <dgm:spPr/>
      <dgm:t>
        <a:bodyPr/>
        <a:lstStyle/>
        <a:p>
          <a:endParaRPr lang="en-US"/>
        </a:p>
      </dgm:t>
    </dgm:pt>
    <dgm:pt modelId="{7C996D35-72BC-44A5-9B90-236E1B4ADB5D}">
      <dgm:prSet custT="1"/>
      <dgm:spPr/>
      <dgm:t>
        <a:bodyPr/>
        <a:lstStyle/>
        <a:p>
          <a:r>
            <a:rPr lang="en-US" sz="11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DejaVu Sans"/>
            </a:rPr>
            <a:t>tourism</a:t>
          </a:r>
          <a:endParaRPr lang="hu-HU" sz="1100" b="1" dirty="0">
            <a:solidFill>
              <a:schemeClr val="accent1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DejaVu Sans"/>
          </a:endParaRPr>
        </a:p>
      </dgm:t>
    </dgm:pt>
    <dgm:pt modelId="{D57A4FE8-9678-45BE-A3BF-C11201D4D92F}" type="parTrans" cxnId="{A4DCDFD5-7BC9-4EA6-89D5-68EDFC48988A}">
      <dgm:prSet/>
      <dgm:spPr/>
      <dgm:t>
        <a:bodyPr/>
        <a:lstStyle/>
        <a:p>
          <a:endParaRPr lang="en-US"/>
        </a:p>
      </dgm:t>
    </dgm:pt>
    <dgm:pt modelId="{68DFCC86-27F1-40CC-9F9E-F773CAF9AEC0}" type="sibTrans" cxnId="{A4DCDFD5-7BC9-4EA6-89D5-68EDFC48988A}">
      <dgm:prSet/>
      <dgm:spPr/>
      <dgm:t>
        <a:bodyPr/>
        <a:lstStyle/>
        <a:p>
          <a:endParaRPr lang="en-US"/>
        </a:p>
      </dgm:t>
    </dgm:pt>
    <dgm:pt modelId="{90DA02DD-0EBB-43E9-AD5B-36B9223B0093}">
      <dgm:prSet phldrT="[Szöveg]" custT="1"/>
      <dgm:spPr/>
      <dgm:t>
        <a:bodyPr/>
        <a:lstStyle/>
        <a:p>
          <a:r>
            <a:rPr lang="en-US" sz="11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DejaVu Sans"/>
            </a:rPr>
            <a:t>Development of climate model- data</a:t>
          </a:r>
          <a:endParaRPr lang="hu-HU" sz="1100" b="1" dirty="0">
            <a:solidFill>
              <a:schemeClr val="accent1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DejaVu Sans"/>
          </a:endParaRPr>
        </a:p>
      </dgm:t>
    </dgm:pt>
    <dgm:pt modelId="{DC6926A5-5672-4692-BF06-661051E6B191}" type="sibTrans" cxnId="{71B6032A-12FE-4D42-8A60-21CB536654CD}">
      <dgm:prSet/>
      <dgm:spPr/>
      <dgm:t>
        <a:bodyPr/>
        <a:lstStyle/>
        <a:p>
          <a:endParaRPr lang="hu-HU"/>
        </a:p>
      </dgm:t>
    </dgm:pt>
    <dgm:pt modelId="{115151EF-6CBC-4553-A2D9-47CC362CBAB6}" type="parTrans" cxnId="{71B6032A-12FE-4D42-8A60-21CB536654CD}">
      <dgm:prSet/>
      <dgm:spPr/>
      <dgm:t>
        <a:bodyPr/>
        <a:lstStyle/>
        <a:p>
          <a:endParaRPr lang="hu-HU"/>
        </a:p>
      </dgm:t>
    </dgm:pt>
    <dgm:pt modelId="{C648B8C8-8FB4-4F3B-B197-8B20498DEC82}">
      <dgm:prSet custT="1"/>
      <dgm:spPr/>
      <dgm:t>
        <a:bodyPr/>
        <a:lstStyle/>
        <a:p>
          <a:r>
            <a:rPr lang="en-US" sz="11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DejaVu Sans"/>
            </a:rPr>
            <a:t>impact assessments </a:t>
          </a:r>
          <a:endParaRPr lang="hu-HU" sz="1100" b="1" dirty="0" smtClean="0">
            <a:solidFill>
              <a:schemeClr val="accent1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DejaVu Sans"/>
          </a:endParaRPr>
        </a:p>
      </dgm:t>
    </dgm:pt>
    <dgm:pt modelId="{553DFDD9-4FF2-4492-92D1-C5F3E10901B5}" type="parTrans" cxnId="{D9F04B2D-66EA-4C71-9112-91314D79A27F}">
      <dgm:prSet/>
      <dgm:spPr/>
      <dgm:t>
        <a:bodyPr/>
        <a:lstStyle/>
        <a:p>
          <a:endParaRPr lang="en-US"/>
        </a:p>
      </dgm:t>
    </dgm:pt>
    <dgm:pt modelId="{A610832E-8638-4D30-87E0-B195A1067E48}" type="sibTrans" cxnId="{D9F04B2D-66EA-4C71-9112-91314D79A27F}">
      <dgm:prSet/>
      <dgm:spPr/>
      <dgm:t>
        <a:bodyPr/>
        <a:lstStyle/>
        <a:p>
          <a:endParaRPr lang="en-US"/>
        </a:p>
      </dgm:t>
    </dgm:pt>
    <dgm:pt modelId="{1CC7B989-0BA4-41F6-B915-8300E3EEAF48}">
      <dgm:prSet phldrT="[Szöveg]" custT="1"/>
      <dgm:spPr/>
      <dgm:t>
        <a:bodyPr/>
        <a:lstStyle/>
        <a:p>
          <a:pPr marL="216000"/>
          <a:r>
            <a:rPr lang="en-US" sz="11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DejaVu Sans"/>
            </a:rPr>
            <a:t>Land use</a:t>
          </a:r>
          <a:endParaRPr lang="hu-HU" sz="1100" b="1" dirty="0">
            <a:solidFill>
              <a:schemeClr val="accent1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DejaVu Sans"/>
          </a:endParaRPr>
        </a:p>
      </dgm:t>
    </dgm:pt>
    <dgm:pt modelId="{14977253-5012-4CEF-A4B9-15D6C2C94B3B}" type="sibTrans" cxnId="{148F6F32-FACC-4222-8E8E-E4EBF0BB9AEA}">
      <dgm:prSet/>
      <dgm:spPr/>
      <dgm:t>
        <a:bodyPr/>
        <a:lstStyle/>
        <a:p>
          <a:endParaRPr lang="hu-HU"/>
        </a:p>
      </dgm:t>
    </dgm:pt>
    <dgm:pt modelId="{C2B47792-E259-4D5E-945C-2CA138D0A6DE}" type="parTrans" cxnId="{148F6F32-FACC-4222-8E8E-E4EBF0BB9AEA}">
      <dgm:prSet/>
      <dgm:spPr/>
      <dgm:t>
        <a:bodyPr/>
        <a:lstStyle/>
        <a:p>
          <a:endParaRPr lang="hu-HU"/>
        </a:p>
      </dgm:t>
    </dgm:pt>
    <dgm:pt modelId="{B3B5025D-A855-4981-B001-A05589D7F4FE}">
      <dgm:prSet phldrT="[Szöveg]" custT="1"/>
      <dgm:spPr/>
      <dgm:t>
        <a:bodyPr/>
        <a:lstStyle/>
        <a:p>
          <a:pPr marL="216000"/>
          <a:r>
            <a:rPr lang="en-US" sz="11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DejaVu Sans"/>
            </a:rPr>
            <a:t>economy</a:t>
          </a:r>
          <a:endParaRPr lang="hu-HU" sz="1100" b="1" dirty="0">
            <a:solidFill>
              <a:schemeClr val="accent1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DejaVu Sans"/>
          </a:endParaRPr>
        </a:p>
      </dgm:t>
    </dgm:pt>
    <dgm:pt modelId="{22E6354F-9638-4F09-9E7F-A4E5ED24BA00}" type="sibTrans" cxnId="{FA5EA83E-A97C-49C1-9EBD-5A7FA16AAE87}">
      <dgm:prSet/>
      <dgm:spPr/>
      <dgm:t>
        <a:bodyPr/>
        <a:lstStyle/>
        <a:p>
          <a:endParaRPr lang="hu-HU"/>
        </a:p>
      </dgm:t>
    </dgm:pt>
    <dgm:pt modelId="{653E93D1-EB9F-40E6-89C0-424FF1D9F7FC}" type="parTrans" cxnId="{FA5EA83E-A97C-49C1-9EBD-5A7FA16AAE87}">
      <dgm:prSet/>
      <dgm:spPr/>
      <dgm:t>
        <a:bodyPr/>
        <a:lstStyle/>
        <a:p>
          <a:endParaRPr lang="hu-HU"/>
        </a:p>
      </dgm:t>
    </dgm:pt>
    <dgm:pt modelId="{EAE2F352-6C63-4CF7-B10C-AFA4412DAD94}">
      <dgm:prSet phldrT="[Szöveg]" custT="1"/>
      <dgm:spPr/>
      <dgm:t>
        <a:bodyPr/>
        <a:lstStyle/>
        <a:p>
          <a:pPr marL="216000"/>
          <a:r>
            <a:rPr lang="en-US" sz="11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DejaVu Sans"/>
            </a:rPr>
            <a:t>demography</a:t>
          </a:r>
          <a:endParaRPr lang="hu-HU" sz="1100" b="1" dirty="0">
            <a:solidFill>
              <a:schemeClr val="accent1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DejaVu Sans"/>
          </a:endParaRPr>
        </a:p>
      </dgm:t>
    </dgm:pt>
    <dgm:pt modelId="{432EE8E1-724E-447C-AED8-24EB3843E03C}" type="sibTrans" cxnId="{5F0F639D-ABFF-4269-AEC5-FC1F29B8527F}">
      <dgm:prSet/>
      <dgm:spPr/>
      <dgm:t>
        <a:bodyPr/>
        <a:lstStyle/>
        <a:p>
          <a:endParaRPr lang="hu-HU"/>
        </a:p>
      </dgm:t>
    </dgm:pt>
    <dgm:pt modelId="{EE4D2F92-56D0-4BED-8C96-56EF22A2B5CC}" type="parTrans" cxnId="{5F0F639D-ABFF-4269-AEC5-FC1F29B8527F}">
      <dgm:prSet/>
      <dgm:spPr/>
      <dgm:t>
        <a:bodyPr/>
        <a:lstStyle/>
        <a:p>
          <a:endParaRPr lang="hu-HU"/>
        </a:p>
      </dgm:t>
    </dgm:pt>
    <dgm:pt modelId="{55F15A56-64BC-45E2-82FF-305E77F96E22}">
      <dgm:prSet phldrT="[Szöveg]" custT="1"/>
      <dgm:spPr/>
      <dgm:t>
        <a:bodyPr/>
        <a:lstStyle/>
        <a:p>
          <a:pPr marL="57150"/>
          <a:r>
            <a:rPr lang="en-US" sz="11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Modeling socio economic processes up to 2050:</a:t>
          </a:r>
          <a:endParaRPr lang="hu-HU" sz="1100" b="1" dirty="0">
            <a:solidFill>
              <a:schemeClr val="accent1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DejaVu Sans"/>
          </a:endParaRPr>
        </a:p>
      </dgm:t>
    </dgm:pt>
    <dgm:pt modelId="{4F4DCD50-7F32-44F0-8507-E416049B45D1}" type="sibTrans" cxnId="{5FB27548-4374-40EA-9A25-A1F188018935}">
      <dgm:prSet/>
      <dgm:spPr/>
      <dgm:t>
        <a:bodyPr/>
        <a:lstStyle/>
        <a:p>
          <a:endParaRPr lang="hu-HU"/>
        </a:p>
      </dgm:t>
    </dgm:pt>
    <dgm:pt modelId="{74808243-81F1-4606-A853-A214A35AE5A0}" type="parTrans" cxnId="{5FB27548-4374-40EA-9A25-A1F188018935}">
      <dgm:prSet/>
      <dgm:spPr/>
      <dgm:t>
        <a:bodyPr/>
        <a:lstStyle/>
        <a:p>
          <a:endParaRPr lang="hu-HU"/>
        </a:p>
      </dgm:t>
    </dgm:pt>
    <dgm:pt modelId="{780FC249-010B-4B4A-93D9-748FF2861B60}">
      <dgm:prSet phldrT="[Szöveg]" custT="1"/>
      <dgm:spPr/>
      <dgm:t>
        <a:bodyPr/>
        <a:lstStyle/>
        <a:p>
          <a:r>
            <a:rPr lang="en-US" sz="1100" b="1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Changes in land use</a:t>
          </a:r>
        </a:p>
      </dgm:t>
    </dgm:pt>
    <dgm:pt modelId="{5676C599-1E93-43A3-87CD-BEEA47770AFC}" type="parTrans" cxnId="{B6189BE8-794B-4A00-8C76-0563C295C584}">
      <dgm:prSet/>
      <dgm:spPr/>
      <dgm:t>
        <a:bodyPr/>
        <a:lstStyle/>
        <a:p>
          <a:endParaRPr lang="en-US"/>
        </a:p>
      </dgm:t>
    </dgm:pt>
    <dgm:pt modelId="{1FF43A0D-9E78-41E5-B7B7-B5522BF170A3}" type="sibTrans" cxnId="{B6189BE8-794B-4A00-8C76-0563C295C584}">
      <dgm:prSet/>
      <dgm:spPr/>
      <dgm:t>
        <a:bodyPr/>
        <a:lstStyle/>
        <a:p>
          <a:endParaRPr lang="en-US"/>
        </a:p>
      </dgm:t>
    </dgm:pt>
    <dgm:pt modelId="{9E3C55A1-527A-4021-8A35-0B56D5B23AE6}">
      <dgm:prSet phldrT="[Szöveg]" custT="1"/>
      <dgm:spPr/>
      <dgm:t>
        <a:bodyPr/>
        <a:lstStyle/>
        <a:p>
          <a:r>
            <a:rPr lang="en-US" sz="1100" b="1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effects on the agricultural sector</a:t>
          </a:r>
        </a:p>
      </dgm:t>
    </dgm:pt>
    <dgm:pt modelId="{062E8638-3DE3-4352-8C10-5989B95835B3}" type="parTrans" cxnId="{86E6FA78-5E5B-49C2-BD16-DFF72857C25C}">
      <dgm:prSet/>
      <dgm:spPr/>
      <dgm:t>
        <a:bodyPr/>
        <a:lstStyle/>
        <a:p>
          <a:endParaRPr lang="en-US"/>
        </a:p>
      </dgm:t>
    </dgm:pt>
    <dgm:pt modelId="{0FF6B484-BA7E-4454-BB14-47573C05A606}" type="sibTrans" cxnId="{86E6FA78-5E5B-49C2-BD16-DFF72857C25C}">
      <dgm:prSet/>
      <dgm:spPr/>
      <dgm:t>
        <a:bodyPr/>
        <a:lstStyle/>
        <a:p>
          <a:endParaRPr lang="en-US"/>
        </a:p>
      </dgm:t>
    </dgm:pt>
    <dgm:pt modelId="{66CA280C-3A7D-4A1F-8A7D-B259F536823C}">
      <dgm:prSet phldrT="[Szöveg]" custT="1"/>
      <dgm:spPr/>
      <dgm:t>
        <a:bodyPr/>
        <a:lstStyle/>
        <a:p>
          <a:r>
            <a:rPr lang="en-US" sz="1100" b="1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arable land, forests, grasslands vulnerability assessment methodology</a:t>
          </a:r>
        </a:p>
      </dgm:t>
    </dgm:pt>
    <dgm:pt modelId="{BB0016A9-77AD-4518-903D-19813D337877}" type="parTrans" cxnId="{77C0BF0F-B4E6-4934-A7F0-1A381C3A1111}">
      <dgm:prSet/>
      <dgm:spPr/>
      <dgm:t>
        <a:bodyPr/>
        <a:lstStyle/>
        <a:p>
          <a:endParaRPr lang="en-US"/>
        </a:p>
      </dgm:t>
    </dgm:pt>
    <dgm:pt modelId="{F3180A32-C293-468B-B2B0-48120D22C67D}" type="sibTrans" cxnId="{77C0BF0F-B4E6-4934-A7F0-1A381C3A1111}">
      <dgm:prSet/>
      <dgm:spPr/>
      <dgm:t>
        <a:bodyPr/>
        <a:lstStyle/>
        <a:p>
          <a:endParaRPr lang="en-US"/>
        </a:p>
      </dgm:t>
    </dgm:pt>
    <dgm:pt modelId="{DD1A1EBB-253C-4937-BC94-AEABF6E2D636}">
      <dgm:prSet phldrT="[Szöveg]" custT="1"/>
      <dgm:spPr/>
      <dgm:t>
        <a:bodyPr/>
        <a:lstStyle/>
        <a:p>
          <a:r>
            <a:rPr lang="hu-HU" sz="1100" b="1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DejaVu Sans"/>
            </a:rPr>
            <a:t>zántó</a:t>
          </a:r>
          <a:r>
            <a:rPr lang="hu-HU" sz="1100" b="1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DejaVu Sans"/>
            </a:rPr>
            <a:t>, erdő, gyep </a:t>
          </a:r>
          <a:r>
            <a:rPr lang="hu-HU" sz="11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DejaVu Sans"/>
            </a:rPr>
            <a:t>indikátorok</a:t>
          </a:r>
          <a:endParaRPr lang="en-US"/>
        </a:p>
      </dgm:t>
    </dgm:pt>
    <dgm:pt modelId="{564274A6-7DDE-4F5A-B0B4-C35981FD512F}" type="parTrans" cxnId="{D6508A80-A120-49EA-A637-A1B719C807BB}">
      <dgm:prSet/>
      <dgm:spPr/>
      <dgm:t>
        <a:bodyPr/>
        <a:lstStyle/>
        <a:p>
          <a:endParaRPr lang="en-US"/>
        </a:p>
      </dgm:t>
    </dgm:pt>
    <dgm:pt modelId="{0C1BCA91-5CF4-4DF0-991A-819F68ECD825}" type="sibTrans" cxnId="{D6508A80-A120-49EA-A637-A1B719C807BB}">
      <dgm:prSet/>
      <dgm:spPr/>
      <dgm:t>
        <a:bodyPr/>
        <a:lstStyle/>
        <a:p>
          <a:endParaRPr lang="en-US"/>
        </a:p>
      </dgm:t>
    </dgm:pt>
    <dgm:pt modelId="{E1862F4B-4DA8-418B-BA89-915BB6077F9D}" type="pres">
      <dgm:prSet presAssocID="{B5302044-402E-453D-A04A-9768EC1D468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F3B27BF-2F88-439B-AA21-094BBED4E9B1}" type="pres">
      <dgm:prSet presAssocID="{B5461259-6C37-4456-8034-F216EBFA0258}" presName="comp" presStyleCnt="0"/>
      <dgm:spPr/>
    </dgm:pt>
    <dgm:pt modelId="{362BF389-EBE9-43BD-9774-63A4B9908BA9}" type="pres">
      <dgm:prSet presAssocID="{B5461259-6C37-4456-8034-F216EBFA0258}" presName="box" presStyleLbl="node1" presStyleIdx="0" presStyleCnt="4" custScaleY="87489"/>
      <dgm:spPr/>
      <dgm:t>
        <a:bodyPr/>
        <a:lstStyle/>
        <a:p>
          <a:endParaRPr lang="hu-HU"/>
        </a:p>
      </dgm:t>
    </dgm:pt>
    <dgm:pt modelId="{FB5AA199-6D84-4578-B2B6-771A308C7AD7}" type="pres">
      <dgm:prSet presAssocID="{B5461259-6C37-4456-8034-F216EBFA0258}" presName="img" presStyleLbl="fgImgPlace1" presStyleIdx="0" presStyleCnt="4" custScaleY="4664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AD952A4-DB0A-42EA-8873-AA331BE4314C}" type="pres">
      <dgm:prSet presAssocID="{B5461259-6C37-4456-8034-F216EBFA025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0709BDA-1240-411A-B8F2-D6322458D020}" type="pres">
      <dgm:prSet presAssocID="{D47AB35D-5757-42C8-ADF0-A2CFF2C0F537}" presName="spacer" presStyleCnt="0"/>
      <dgm:spPr/>
    </dgm:pt>
    <dgm:pt modelId="{89285656-6642-47E9-AF10-4291BE48989B}" type="pres">
      <dgm:prSet presAssocID="{225215EF-59AE-4DFA-87A6-76CE536DDC24}" presName="comp" presStyleCnt="0"/>
      <dgm:spPr/>
    </dgm:pt>
    <dgm:pt modelId="{C8871103-47E3-49CA-A84C-CA3E7DFF6821}" type="pres">
      <dgm:prSet presAssocID="{225215EF-59AE-4DFA-87A6-76CE536DDC24}" presName="box" presStyleLbl="node1" presStyleIdx="1" presStyleCnt="4" custScaleY="81966" custLinFactNeighborX="0" custLinFactNeighborY="-7141"/>
      <dgm:spPr/>
      <dgm:t>
        <a:bodyPr/>
        <a:lstStyle/>
        <a:p>
          <a:endParaRPr lang="hu-HU"/>
        </a:p>
      </dgm:t>
    </dgm:pt>
    <dgm:pt modelId="{84BFB4FA-AF70-46E5-A332-CCF1299BD1FA}" type="pres">
      <dgm:prSet presAssocID="{225215EF-59AE-4DFA-87A6-76CE536DDC24}" presName="img" presStyleLbl="fgImgPlace1" presStyleIdx="1" presStyleCnt="4" custScaleY="4527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87A5591-4230-4962-89A0-C364534EAE36}" type="pres">
      <dgm:prSet presAssocID="{225215EF-59AE-4DFA-87A6-76CE536DDC2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DA1A928-27FE-42DC-985F-0774B6DD9FC9}" type="pres">
      <dgm:prSet presAssocID="{27D64534-51FB-4B83-982E-3A952992862A}" presName="spacer" presStyleCnt="0"/>
      <dgm:spPr/>
    </dgm:pt>
    <dgm:pt modelId="{57C9559D-FE15-49D7-A947-6F519B322A6D}" type="pres">
      <dgm:prSet presAssocID="{A592893B-A7A8-45E7-A6C3-CDDC6E55EDD3}" presName="comp" presStyleCnt="0"/>
      <dgm:spPr/>
    </dgm:pt>
    <dgm:pt modelId="{27BA3890-1269-4371-B588-3C5985C82D8F}" type="pres">
      <dgm:prSet presAssocID="{A592893B-A7A8-45E7-A6C3-CDDC6E55EDD3}" presName="box" presStyleLbl="node1" presStyleIdx="2" presStyleCnt="4" custLinFactNeighborX="0" custLinFactNeighborY="-14987"/>
      <dgm:spPr/>
      <dgm:t>
        <a:bodyPr/>
        <a:lstStyle/>
        <a:p>
          <a:endParaRPr lang="hu-HU"/>
        </a:p>
      </dgm:t>
    </dgm:pt>
    <dgm:pt modelId="{EFBD9998-7933-43AB-A8EE-24B12706B775}" type="pres">
      <dgm:prSet presAssocID="{A592893B-A7A8-45E7-A6C3-CDDC6E55EDD3}" presName="img" presStyleLbl="fgImgPlace1" presStyleIdx="2" presStyleCnt="4" custScaleX="97586" custScaleY="68166" custLinFactNeighborX="-4003" custLinFactNeighborY="-2055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4CA9A24-77CD-4571-95E7-CBFC4764755A}" type="pres">
      <dgm:prSet presAssocID="{A592893B-A7A8-45E7-A6C3-CDDC6E55EDD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E32122A-DEE2-4EF5-8FE1-9C4194E84D34}" type="pres">
      <dgm:prSet presAssocID="{8640D792-BBA9-453F-B103-3D1AACA5C25B}" presName="spacer" presStyleCnt="0"/>
      <dgm:spPr/>
    </dgm:pt>
    <dgm:pt modelId="{62E503DA-77B7-4BB0-B47B-028559E48940}" type="pres">
      <dgm:prSet presAssocID="{770CF46E-F9F8-4834-95C0-02C874000BB0}" presName="comp" presStyleCnt="0"/>
      <dgm:spPr/>
    </dgm:pt>
    <dgm:pt modelId="{C3F297A7-FEAA-44A9-B45E-60149C569EC3}" type="pres">
      <dgm:prSet presAssocID="{770CF46E-F9F8-4834-95C0-02C874000BB0}" presName="box" presStyleLbl="node1" presStyleIdx="3" presStyleCnt="4" custLinFactNeighborX="0" custLinFactNeighborY="-21237"/>
      <dgm:spPr/>
      <dgm:t>
        <a:bodyPr/>
        <a:lstStyle/>
        <a:p>
          <a:endParaRPr lang="hu-HU"/>
        </a:p>
      </dgm:t>
    </dgm:pt>
    <dgm:pt modelId="{71FA01FF-BA0B-47A5-A933-E27BFE8993C8}" type="pres">
      <dgm:prSet presAssocID="{770CF46E-F9F8-4834-95C0-02C874000BB0}" presName="img" presStyleLbl="fgImgPlace1" presStyleIdx="3" presStyleCnt="4" custScaleX="97586" custScaleY="74438" custLinFactNeighborX="-4003" custLinFactNeighborY="-4318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5934068-2507-48C8-8D42-465069FA95FF}" type="pres">
      <dgm:prSet presAssocID="{770CF46E-F9F8-4834-95C0-02C874000BB0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8004AD2-1DC8-4D44-9829-D3B3346BEC29}" type="presOf" srcId="{A592893B-A7A8-45E7-A6C3-CDDC6E55EDD3}" destId="{27BA3890-1269-4371-B588-3C5985C82D8F}" srcOrd="0" destOrd="0" presId="urn:microsoft.com/office/officeart/2005/8/layout/vList4"/>
    <dgm:cxn modelId="{2E4D9181-8258-1940-935F-50D0495DFC0E}" type="presOf" srcId="{55F15A56-64BC-45E2-82FF-305E77F96E22}" destId="{94CA9A24-77CD-4571-95E7-CBFC4764755A}" srcOrd="1" destOrd="1" presId="urn:microsoft.com/office/officeart/2005/8/layout/vList4"/>
    <dgm:cxn modelId="{B6189BE8-794B-4A00-8C76-0563C295C584}" srcId="{770CF46E-F9F8-4834-95C0-02C874000BB0}" destId="{780FC249-010B-4B4A-93D9-748FF2861B60}" srcOrd="1" destOrd="0" parTransId="{5676C599-1E93-43A3-87CD-BEEA47770AFC}" sibTransId="{1FF43A0D-9E78-41E5-B7B7-B5522BF170A3}"/>
    <dgm:cxn modelId="{1CA3294F-C79B-C149-89A8-6796E391B03D}" type="presOf" srcId="{8BF60884-FB14-4557-BE24-2C3640D250E6}" destId="{0AD952A4-DB0A-42EA-8873-AA331BE4314C}" srcOrd="1" destOrd="1" presId="urn:microsoft.com/office/officeart/2005/8/layout/vList4"/>
    <dgm:cxn modelId="{BCABCD9A-4D97-7C4E-B7F9-7CEFB6311633}" type="presOf" srcId="{3F091BD5-DBBF-4205-B45F-2F0B68052F8A}" destId="{362BF389-EBE9-43BD-9774-63A4B9908BA9}" srcOrd="0" destOrd="2" presId="urn:microsoft.com/office/officeart/2005/8/layout/vList4"/>
    <dgm:cxn modelId="{552125C0-2800-264D-9ABF-E2F880F7E7AA}" type="presOf" srcId="{733E5237-FDDD-4F4E-9FF8-565E8E973B2E}" destId="{C3F297A7-FEAA-44A9-B45E-60149C569EC3}" srcOrd="0" destOrd="6" presId="urn:microsoft.com/office/officeart/2005/8/layout/vList4"/>
    <dgm:cxn modelId="{DAEB429E-4CB3-9A45-AB9E-35FAF7D051C5}" type="presOf" srcId="{1CC7B989-0BA4-41F6-B915-8300E3EEAF48}" destId="{27BA3890-1269-4371-B588-3C5985C82D8F}" srcOrd="0" destOrd="4" presId="urn:microsoft.com/office/officeart/2005/8/layout/vList4"/>
    <dgm:cxn modelId="{46017763-366D-3947-A330-6ABC783F8B97}" type="presOf" srcId="{733E5237-FDDD-4F4E-9FF8-565E8E973B2E}" destId="{65934068-2507-48C8-8D42-465069FA95FF}" srcOrd="1" destOrd="6" presId="urn:microsoft.com/office/officeart/2005/8/layout/vList4"/>
    <dgm:cxn modelId="{3AB1D99B-F990-AF4A-928C-C092CFD2F581}" type="presOf" srcId="{770CF46E-F9F8-4834-95C0-02C874000BB0}" destId="{C3F297A7-FEAA-44A9-B45E-60149C569EC3}" srcOrd="0" destOrd="0" presId="urn:microsoft.com/office/officeart/2005/8/layout/vList4"/>
    <dgm:cxn modelId="{AEEA252A-110B-CD45-89B9-1E5398A34BE7}" type="presOf" srcId="{C648B8C8-8FB4-4F3B-B197-8B20498DEC82}" destId="{D87A5591-4230-4962-89A0-C364534EAE36}" srcOrd="1" destOrd="4" presId="urn:microsoft.com/office/officeart/2005/8/layout/vList4"/>
    <dgm:cxn modelId="{A4DCDFD5-7BC9-4EA6-89D5-68EDFC48988A}" srcId="{B5461259-6C37-4456-8034-F216EBFA0258}" destId="{7C996D35-72BC-44A5-9B90-236E1B4ADB5D}" srcOrd="2" destOrd="0" parTransId="{D57A4FE8-9678-45BE-A3BF-C11201D4D92F}" sibTransId="{68DFCC86-27F1-40CC-9F9E-F773CAF9AEC0}"/>
    <dgm:cxn modelId="{8AEA98BE-4A22-404E-9F8E-9E9EC942F367}" type="presOf" srcId="{D04266AC-C835-429E-B8FE-0C4AA8F80592}" destId="{C3F297A7-FEAA-44A9-B45E-60149C569EC3}" srcOrd="0" destOrd="1" presId="urn:microsoft.com/office/officeart/2005/8/layout/vList4"/>
    <dgm:cxn modelId="{15879719-1BE0-794E-840F-61665F15F43F}" type="presOf" srcId="{66CA280C-3A7D-4A1F-8A7D-B259F536823C}" destId="{65934068-2507-48C8-8D42-465069FA95FF}" srcOrd="1" destOrd="4" presId="urn:microsoft.com/office/officeart/2005/8/layout/vList4"/>
    <dgm:cxn modelId="{E0D161C7-F464-4A3A-896E-BC9D3ACB221C}" srcId="{B5461259-6C37-4456-8034-F216EBFA0258}" destId="{9E1D9421-302F-4701-8C07-35C3B06EA76F}" srcOrd="3" destOrd="0" parTransId="{C50EBE78-5A1B-409B-A753-2DB84D313A9E}" sibTransId="{EB41EDF9-D67F-4B75-BFF8-ACD335FFB495}"/>
    <dgm:cxn modelId="{5F0F639D-ABFF-4269-AEC5-FC1F29B8527F}" srcId="{A592893B-A7A8-45E7-A6C3-CDDC6E55EDD3}" destId="{EAE2F352-6C63-4CF7-B10C-AFA4412DAD94}" srcOrd="1" destOrd="0" parTransId="{EE4D2F92-56D0-4BED-8C96-56EF22A2B5CC}" sibTransId="{432EE8E1-724E-447C-AED8-24EB3843E03C}"/>
    <dgm:cxn modelId="{1AA1C756-B0DC-454A-B264-A831FD7F64BA}" type="presOf" srcId="{8BF60884-FB14-4557-BE24-2C3640D250E6}" destId="{362BF389-EBE9-43BD-9774-63A4B9908BA9}" srcOrd="0" destOrd="1" presId="urn:microsoft.com/office/officeart/2005/8/layout/vList4"/>
    <dgm:cxn modelId="{2D8FAD17-39E8-4A40-9D77-9FB888C43A2E}" type="presOf" srcId="{9E3C55A1-527A-4021-8A35-0B56D5B23AE6}" destId="{65934068-2507-48C8-8D42-465069FA95FF}" srcOrd="1" destOrd="3" presId="urn:microsoft.com/office/officeart/2005/8/layout/vList4"/>
    <dgm:cxn modelId="{B9CF1E0D-9CE5-6D4D-A50E-89DDE55C04DC}" type="presOf" srcId="{B5302044-402E-453D-A04A-9768EC1D4684}" destId="{E1862F4B-4DA8-418B-BA89-915BB6077F9D}" srcOrd="0" destOrd="0" presId="urn:microsoft.com/office/officeart/2005/8/layout/vList4"/>
    <dgm:cxn modelId="{18C88CC2-8D54-654B-AD41-CA1594229052}" type="presOf" srcId="{9E1D9421-302F-4701-8C07-35C3B06EA76F}" destId="{0AD952A4-DB0A-42EA-8873-AA331BE4314C}" srcOrd="1" destOrd="4" presId="urn:microsoft.com/office/officeart/2005/8/layout/vList4"/>
    <dgm:cxn modelId="{FA5EA83E-A97C-49C1-9EBD-5A7FA16AAE87}" srcId="{A592893B-A7A8-45E7-A6C3-CDDC6E55EDD3}" destId="{B3B5025D-A855-4981-B001-A05589D7F4FE}" srcOrd="2" destOrd="0" parTransId="{653E93D1-EB9F-40E6-89C0-424FF1D9F7FC}" sibTransId="{22E6354F-9638-4F09-9E7F-A4E5ED24BA00}"/>
    <dgm:cxn modelId="{883BDED8-5107-944C-9498-002B4D9C5DF8}" type="presOf" srcId="{A592893B-A7A8-45E7-A6C3-CDDC6E55EDD3}" destId="{94CA9A24-77CD-4571-95E7-CBFC4764755A}" srcOrd="1" destOrd="0" presId="urn:microsoft.com/office/officeart/2005/8/layout/vList4"/>
    <dgm:cxn modelId="{B5412C85-DF29-324C-88F5-7B4552BAE212}" type="presOf" srcId="{9E3C55A1-527A-4021-8A35-0B56D5B23AE6}" destId="{C3F297A7-FEAA-44A9-B45E-60149C569EC3}" srcOrd="0" destOrd="3" presId="urn:microsoft.com/office/officeart/2005/8/layout/vList4"/>
    <dgm:cxn modelId="{D9F04B2D-66EA-4C71-9112-91314D79A27F}" srcId="{225215EF-59AE-4DFA-87A6-76CE536DDC24}" destId="{C648B8C8-8FB4-4F3B-B197-8B20498DEC82}" srcOrd="3" destOrd="0" parTransId="{553DFDD9-4FF2-4492-92D1-C5F3E10901B5}" sibTransId="{A610832E-8638-4D30-87E0-B195A1067E48}"/>
    <dgm:cxn modelId="{3F040CFC-FF6C-C547-9EB2-A2249B54B224}" type="presOf" srcId="{66CA280C-3A7D-4A1F-8A7D-B259F536823C}" destId="{C3F297A7-FEAA-44A9-B45E-60149C569EC3}" srcOrd="0" destOrd="4" presId="urn:microsoft.com/office/officeart/2005/8/layout/vList4"/>
    <dgm:cxn modelId="{7F887BA0-5DD9-4249-AFD3-80A9A99B2E3A}" type="presOf" srcId="{1CC7B989-0BA4-41F6-B915-8300E3EEAF48}" destId="{94CA9A24-77CD-4571-95E7-CBFC4764755A}" srcOrd="1" destOrd="4" presId="urn:microsoft.com/office/officeart/2005/8/layout/vList4"/>
    <dgm:cxn modelId="{F22CC0E2-BC70-8445-B8A9-A5FD42CE903F}" type="presOf" srcId="{770CF46E-F9F8-4834-95C0-02C874000BB0}" destId="{65934068-2507-48C8-8D42-465069FA95FF}" srcOrd="1" destOrd="0" presId="urn:microsoft.com/office/officeart/2005/8/layout/vList4"/>
    <dgm:cxn modelId="{5AB376E5-E341-A546-AA7D-3E1AA2F21382}" type="presOf" srcId="{90DA02DD-0EBB-43E9-AD5B-36B9223B0093}" destId="{C8871103-47E3-49CA-A84C-CA3E7DFF6821}" srcOrd="0" destOrd="1" presId="urn:microsoft.com/office/officeart/2005/8/layout/vList4"/>
    <dgm:cxn modelId="{54C528E3-74E3-174A-BB3A-24BC8BC913E1}" type="presOf" srcId="{225215EF-59AE-4DFA-87A6-76CE536DDC24}" destId="{D87A5591-4230-4962-89A0-C364534EAE36}" srcOrd="1" destOrd="0" presId="urn:microsoft.com/office/officeart/2005/8/layout/vList4"/>
    <dgm:cxn modelId="{01D510CD-F5AE-E149-8F1C-B16BFCA99BD1}" type="presOf" srcId="{B3B5025D-A855-4981-B001-A05589D7F4FE}" destId="{27BA3890-1269-4371-B588-3C5985C82D8F}" srcOrd="0" destOrd="3" presId="urn:microsoft.com/office/officeart/2005/8/layout/vList4"/>
    <dgm:cxn modelId="{E6F15DAF-BEF1-5645-99EF-27F91B08E104}" type="presOf" srcId="{DD1A1EBB-253C-4937-BC94-AEABF6E2D636}" destId="{C3F297A7-FEAA-44A9-B45E-60149C569EC3}" srcOrd="0" destOrd="5" presId="urn:microsoft.com/office/officeart/2005/8/layout/vList4"/>
    <dgm:cxn modelId="{25E2E093-CA23-134C-B8C2-F5908A34CD02}" type="presOf" srcId="{9E1D9421-302F-4701-8C07-35C3B06EA76F}" destId="{362BF389-EBE9-43BD-9774-63A4B9908BA9}" srcOrd="0" destOrd="4" presId="urn:microsoft.com/office/officeart/2005/8/layout/vList4"/>
    <dgm:cxn modelId="{DB153B11-BD88-364F-8D8C-53E0C4DF929C}" type="presOf" srcId="{780FC249-010B-4B4A-93D9-748FF2861B60}" destId="{C3F297A7-FEAA-44A9-B45E-60149C569EC3}" srcOrd="0" destOrd="2" presId="urn:microsoft.com/office/officeart/2005/8/layout/vList4"/>
    <dgm:cxn modelId="{AF86553C-3F6C-BB43-BEC1-13B5DD17E1D8}" type="presOf" srcId="{78AEADA4-875A-4720-AD9F-0CDD1093FE72}" destId="{D87A5591-4230-4962-89A0-C364534EAE36}" srcOrd="1" destOrd="2" presId="urn:microsoft.com/office/officeart/2005/8/layout/vList4"/>
    <dgm:cxn modelId="{5FB27548-4374-40EA-9A25-A1F188018935}" srcId="{A592893B-A7A8-45E7-A6C3-CDDC6E55EDD3}" destId="{55F15A56-64BC-45E2-82FF-305E77F96E22}" srcOrd="0" destOrd="0" parTransId="{74808243-81F1-4606-A853-A214A35AE5A0}" sibTransId="{4F4DCD50-7F32-44F0-8507-E416049B45D1}"/>
    <dgm:cxn modelId="{5DBD88D5-7AE3-9843-B11D-C5E1935B9E24}" type="presOf" srcId="{B5461259-6C37-4456-8034-F216EBFA0258}" destId="{362BF389-EBE9-43BD-9774-63A4B9908BA9}" srcOrd="0" destOrd="0" presId="urn:microsoft.com/office/officeart/2005/8/layout/vList4"/>
    <dgm:cxn modelId="{CFF63EBA-FF82-7146-8DE8-99AC0A17304C}" type="presOf" srcId="{EAE2F352-6C63-4CF7-B10C-AFA4412DAD94}" destId="{27BA3890-1269-4371-B588-3C5985C82D8F}" srcOrd="0" destOrd="2" presId="urn:microsoft.com/office/officeart/2005/8/layout/vList4"/>
    <dgm:cxn modelId="{8E568510-264B-3845-88E7-D0C49FBD0872}" type="presOf" srcId="{7C996D35-72BC-44A5-9B90-236E1B4ADB5D}" destId="{0AD952A4-DB0A-42EA-8873-AA331BE4314C}" srcOrd="1" destOrd="3" presId="urn:microsoft.com/office/officeart/2005/8/layout/vList4"/>
    <dgm:cxn modelId="{148F6F32-FACC-4222-8E8E-E4EBF0BB9AEA}" srcId="{A592893B-A7A8-45E7-A6C3-CDDC6E55EDD3}" destId="{1CC7B989-0BA4-41F6-B915-8300E3EEAF48}" srcOrd="3" destOrd="0" parTransId="{C2B47792-E259-4D5E-945C-2CA138D0A6DE}" sibTransId="{14977253-5012-4CEF-A4B9-15D6C2C94B3B}"/>
    <dgm:cxn modelId="{C7D42B05-9EBD-4D52-8CE0-096F616FD5BC}" srcId="{B5302044-402E-453D-A04A-9768EC1D4684}" destId="{770CF46E-F9F8-4834-95C0-02C874000BB0}" srcOrd="3" destOrd="0" parTransId="{FBEC1EB4-DFB4-4F61-9585-C359BC041201}" sibTransId="{F10CC307-0343-4820-918F-86987466BDB0}"/>
    <dgm:cxn modelId="{6B20391F-ED7C-7542-8BC2-70FFB5154AEE}" type="presOf" srcId="{B3B5025D-A855-4981-B001-A05589D7F4FE}" destId="{94CA9A24-77CD-4571-95E7-CBFC4764755A}" srcOrd="1" destOrd="3" presId="urn:microsoft.com/office/officeart/2005/8/layout/vList4"/>
    <dgm:cxn modelId="{CC4459E9-8D3E-3F41-9A54-B6DD67B33EE3}" type="presOf" srcId="{D28FE085-56B4-417F-B7E6-7C784BE46ACA}" destId="{C8871103-47E3-49CA-A84C-CA3E7DFF6821}" srcOrd="0" destOrd="3" presId="urn:microsoft.com/office/officeart/2005/8/layout/vList4"/>
    <dgm:cxn modelId="{0055C8B1-BB5D-914D-B5B1-2D9E0759E379}" type="presOf" srcId="{D28FE085-56B4-417F-B7E6-7C784BE46ACA}" destId="{D87A5591-4230-4962-89A0-C364534EAE36}" srcOrd="1" destOrd="3" presId="urn:microsoft.com/office/officeart/2005/8/layout/vList4"/>
    <dgm:cxn modelId="{0443C104-FD17-4E12-BC99-C8AC04871D08}" srcId="{B5461259-6C37-4456-8034-F216EBFA0258}" destId="{3F091BD5-DBBF-4205-B45F-2F0B68052F8A}" srcOrd="1" destOrd="0" parTransId="{9FE746CB-E3C2-431E-BCC4-FFD2AA33F845}" sibTransId="{52FB7607-06EF-40A4-88A3-A940F9C7DC46}"/>
    <dgm:cxn modelId="{77C0BF0F-B4E6-4934-A7F0-1A381C3A1111}" srcId="{770CF46E-F9F8-4834-95C0-02C874000BB0}" destId="{66CA280C-3A7D-4A1F-8A7D-B259F536823C}" srcOrd="3" destOrd="0" parTransId="{BB0016A9-77AD-4518-903D-19813D337877}" sibTransId="{F3180A32-C293-468B-B2B0-48120D22C67D}"/>
    <dgm:cxn modelId="{D6508A80-A120-49EA-A637-A1B719C807BB}" srcId="{770CF46E-F9F8-4834-95C0-02C874000BB0}" destId="{DD1A1EBB-253C-4937-BC94-AEABF6E2D636}" srcOrd="4" destOrd="0" parTransId="{564274A6-7DDE-4F5A-B0B4-C35981FD512F}" sibTransId="{0C1BCA91-5CF4-4DF0-991A-819F68ECD825}"/>
    <dgm:cxn modelId="{7C74FCB1-B9A0-C949-B681-6E55BB44359B}" type="presOf" srcId="{EAE2F352-6C63-4CF7-B10C-AFA4412DAD94}" destId="{94CA9A24-77CD-4571-95E7-CBFC4764755A}" srcOrd="1" destOrd="2" presId="urn:microsoft.com/office/officeart/2005/8/layout/vList4"/>
    <dgm:cxn modelId="{7E20491B-A414-644C-A3B4-FC51612B659C}" type="presOf" srcId="{90DA02DD-0EBB-43E9-AD5B-36B9223B0093}" destId="{D87A5591-4230-4962-89A0-C364534EAE36}" srcOrd="1" destOrd="1" presId="urn:microsoft.com/office/officeart/2005/8/layout/vList4"/>
    <dgm:cxn modelId="{E00AC77B-A350-864C-A117-A790D6EDDEF3}" type="presOf" srcId="{55F15A56-64BC-45E2-82FF-305E77F96E22}" destId="{27BA3890-1269-4371-B588-3C5985C82D8F}" srcOrd="0" destOrd="1" presId="urn:microsoft.com/office/officeart/2005/8/layout/vList4"/>
    <dgm:cxn modelId="{27DE5927-0356-4B05-83DD-75D7339E22AE}" srcId="{770CF46E-F9F8-4834-95C0-02C874000BB0}" destId="{733E5237-FDDD-4F4E-9FF8-565E8E973B2E}" srcOrd="5" destOrd="0" parTransId="{2C21FA96-2288-4C0C-BBE7-054CA7DC55AB}" sibTransId="{2A7134B9-3C23-4973-BE40-DF618EFD8C95}"/>
    <dgm:cxn modelId="{71B6032A-12FE-4D42-8A60-21CB536654CD}" srcId="{225215EF-59AE-4DFA-87A6-76CE536DDC24}" destId="{90DA02DD-0EBB-43E9-AD5B-36B9223B0093}" srcOrd="0" destOrd="0" parTransId="{115151EF-6CBC-4553-A2D9-47CC362CBAB6}" sibTransId="{DC6926A5-5672-4692-BF06-661051E6B191}"/>
    <dgm:cxn modelId="{C20EF0AE-DB23-4689-9F95-204B28B1B18F}" srcId="{B5302044-402E-453D-A04A-9768EC1D4684}" destId="{225215EF-59AE-4DFA-87A6-76CE536DDC24}" srcOrd="1" destOrd="0" parTransId="{EC70370D-9001-42CA-849B-B3549009ED2C}" sibTransId="{27D64534-51FB-4B83-982E-3A952992862A}"/>
    <dgm:cxn modelId="{508E3A97-8DF5-4291-A7B1-52E13182AFBB}" srcId="{770CF46E-F9F8-4834-95C0-02C874000BB0}" destId="{D04266AC-C835-429E-B8FE-0C4AA8F80592}" srcOrd="0" destOrd="0" parTransId="{636153F4-1DE5-48A5-9A8A-034DE6D1C6FF}" sibTransId="{686272FE-8E37-49ED-8BB0-F6AC7C4926CF}"/>
    <dgm:cxn modelId="{7A282F90-E26F-479C-97D3-1CC5B153646A}" srcId="{B5461259-6C37-4456-8034-F216EBFA0258}" destId="{8BF60884-FB14-4557-BE24-2C3640D250E6}" srcOrd="0" destOrd="0" parTransId="{0A674E04-79E0-4A06-B5B4-A1F5A18C99D1}" sibTransId="{CB034A37-47A8-4385-B423-3A044F923290}"/>
    <dgm:cxn modelId="{B088A8D7-D8CE-9A4E-94EE-3ED414A342E8}" type="presOf" srcId="{78AEADA4-875A-4720-AD9F-0CDD1093FE72}" destId="{C8871103-47E3-49CA-A84C-CA3E7DFF6821}" srcOrd="0" destOrd="2" presId="urn:microsoft.com/office/officeart/2005/8/layout/vList4"/>
    <dgm:cxn modelId="{5DF3765E-8125-FC46-8943-A246BFFF7DB6}" type="presOf" srcId="{3F091BD5-DBBF-4205-B45F-2F0B68052F8A}" destId="{0AD952A4-DB0A-42EA-8873-AA331BE4314C}" srcOrd="1" destOrd="2" presId="urn:microsoft.com/office/officeart/2005/8/layout/vList4"/>
    <dgm:cxn modelId="{FE375B95-D93C-0E43-A3B4-F8184349E41E}" type="presOf" srcId="{D04266AC-C835-429E-B8FE-0C4AA8F80592}" destId="{65934068-2507-48C8-8D42-465069FA95FF}" srcOrd="1" destOrd="1" presId="urn:microsoft.com/office/officeart/2005/8/layout/vList4"/>
    <dgm:cxn modelId="{685E451E-6290-4A03-BC9D-835ACD5291A1}" srcId="{B5302044-402E-453D-A04A-9768EC1D4684}" destId="{A592893B-A7A8-45E7-A6C3-CDDC6E55EDD3}" srcOrd="2" destOrd="0" parTransId="{244897BA-C8DB-4131-AC7B-7E810A9F2A08}" sibTransId="{8640D792-BBA9-453F-B103-3D1AACA5C25B}"/>
    <dgm:cxn modelId="{7D217A9B-8004-4716-ACA3-28C01F5B0796}" srcId="{B5302044-402E-453D-A04A-9768EC1D4684}" destId="{B5461259-6C37-4456-8034-F216EBFA0258}" srcOrd="0" destOrd="0" parTransId="{FD743376-3FE1-4FE9-B8BB-AE750AEEEF6D}" sibTransId="{D47AB35D-5757-42C8-ADF0-A2CFF2C0F537}"/>
    <dgm:cxn modelId="{ADB066C3-5405-409E-904A-BE237EF59CE0}" srcId="{225215EF-59AE-4DFA-87A6-76CE536DDC24}" destId="{D28FE085-56B4-417F-B7E6-7C784BE46ACA}" srcOrd="2" destOrd="0" parTransId="{0346542C-B309-4C5B-A9AC-AE367214BA74}" sibTransId="{C65BCD0C-8B5E-4FE8-9369-032A282ECADB}"/>
    <dgm:cxn modelId="{C3409156-FC69-0E41-AF26-BD1C9CCAE9DD}" type="presOf" srcId="{DD1A1EBB-253C-4937-BC94-AEABF6E2D636}" destId="{65934068-2507-48C8-8D42-465069FA95FF}" srcOrd="1" destOrd="5" presId="urn:microsoft.com/office/officeart/2005/8/layout/vList4"/>
    <dgm:cxn modelId="{855BAFD9-64E0-074A-85E8-3B5A28AE1821}" type="presOf" srcId="{7C996D35-72BC-44A5-9B90-236E1B4ADB5D}" destId="{362BF389-EBE9-43BD-9774-63A4B9908BA9}" srcOrd="0" destOrd="3" presId="urn:microsoft.com/office/officeart/2005/8/layout/vList4"/>
    <dgm:cxn modelId="{9A2923BC-2ADE-1F4D-B1C1-33C7F5EEBD73}" type="presOf" srcId="{C648B8C8-8FB4-4F3B-B197-8B20498DEC82}" destId="{C8871103-47E3-49CA-A84C-CA3E7DFF6821}" srcOrd="0" destOrd="4" presId="urn:microsoft.com/office/officeart/2005/8/layout/vList4"/>
    <dgm:cxn modelId="{CFEFB82D-93ED-B448-AED9-4A0E6582C59F}" type="presOf" srcId="{780FC249-010B-4B4A-93D9-748FF2861B60}" destId="{65934068-2507-48C8-8D42-465069FA95FF}" srcOrd="1" destOrd="2" presId="urn:microsoft.com/office/officeart/2005/8/layout/vList4"/>
    <dgm:cxn modelId="{C299155E-4F51-B34D-83D5-751BF38FBD99}" type="presOf" srcId="{B5461259-6C37-4456-8034-F216EBFA0258}" destId="{0AD952A4-DB0A-42EA-8873-AA331BE4314C}" srcOrd="1" destOrd="0" presId="urn:microsoft.com/office/officeart/2005/8/layout/vList4"/>
    <dgm:cxn modelId="{91CE99B8-7AAA-4E46-84F8-21E26FFE2675}" type="presOf" srcId="{225215EF-59AE-4DFA-87A6-76CE536DDC24}" destId="{C8871103-47E3-49CA-A84C-CA3E7DFF6821}" srcOrd="0" destOrd="0" presId="urn:microsoft.com/office/officeart/2005/8/layout/vList4"/>
    <dgm:cxn modelId="{8A33C9E0-447E-49CF-9EF0-BC2EFCDA2108}" srcId="{225215EF-59AE-4DFA-87A6-76CE536DDC24}" destId="{78AEADA4-875A-4720-AD9F-0CDD1093FE72}" srcOrd="1" destOrd="0" parTransId="{7581721F-885A-4AA7-87B6-48AF7AB1B0FB}" sibTransId="{4C41E878-B953-4673-9C98-20180B51DAA6}"/>
    <dgm:cxn modelId="{86E6FA78-5E5B-49C2-BD16-DFF72857C25C}" srcId="{770CF46E-F9F8-4834-95C0-02C874000BB0}" destId="{9E3C55A1-527A-4021-8A35-0B56D5B23AE6}" srcOrd="2" destOrd="0" parTransId="{062E8638-3DE3-4352-8C10-5989B95835B3}" sibTransId="{0FF6B484-BA7E-4454-BB14-47573C05A606}"/>
    <dgm:cxn modelId="{080EA91A-7140-824B-8DDF-AECA9D9E57D8}" type="presParOf" srcId="{E1862F4B-4DA8-418B-BA89-915BB6077F9D}" destId="{9F3B27BF-2F88-439B-AA21-094BBED4E9B1}" srcOrd="0" destOrd="0" presId="urn:microsoft.com/office/officeart/2005/8/layout/vList4"/>
    <dgm:cxn modelId="{51285536-3238-0F45-B60F-EF80E3B747F7}" type="presParOf" srcId="{9F3B27BF-2F88-439B-AA21-094BBED4E9B1}" destId="{362BF389-EBE9-43BD-9774-63A4B9908BA9}" srcOrd="0" destOrd="0" presId="urn:microsoft.com/office/officeart/2005/8/layout/vList4"/>
    <dgm:cxn modelId="{66975B2A-89AE-274C-98F9-E8C0708D41FC}" type="presParOf" srcId="{9F3B27BF-2F88-439B-AA21-094BBED4E9B1}" destId="{FB5AA199-6D84-4578-B2B6-771A308C7AD7}" srcOrd="1" destOrd="0" presId="urn:microsoft.com/office/officeart/2005/8/layout/vList4"/>
    <dgm:cxn modelId="{8965B604-6CF6-7E43-9D2B-38DC47915BC9}" type="presParOf" srcId="{9F3B27BF-2F88-439B-AA21-094BBED4E9B1}" destId="{0AD952A4-DB0A-42EA-8873-AA331BE4314C}" srcOrd="2" destOrd="0" presId="urn:microsoft.com/office/officeart/2005/8/layout/vList4"/>
    <dgm:cxn modelId="{B0CA1E3B-6F5D-8D4D-8CA8-2E2DE0F34ADD}" type="presParOf" srcId="{E1862F4B-4DA8-418B-BA89-915BB6077F9D}" destId="{50709BDA-1240-411A-B8F2-D6322458D020}" srcOrd="1" destOrd="0" presId="urn:microsoft.com/office/officeart/2005/8/layout/vList4"/>
    <dgm:cxn modelId="{DBE958AA-1C51-C64E-97C3-7DE08CAAFE88}" type="presParOf" srcId="{E1862F4B-4DA8-418B-BA89-915BB6077F9D}" destId="{89285656-6642-47E9-AF10-4291BE48989B}" srcOrd="2" destOrd="0" presId="urn:microsoft.com/office/officeart/2005/8/layout/vList4"/>
    <dgm:cxn modelId="{07E91BCB-8DA6-1D49-BD8F-523588E481B4}" type="presParOf" srcId="{89285656-6642-47E9-AF10-4291BE48989B}" destId="{C8871103-47E3-49CA-A84C-CA3E7DFF6821}" srcOrd="0" destOrd="0" presId="urn:microsoft.com/office/officeart/2005/8/layout/vList4"/>
    <dgm:cxn modelId="{986B791E-6B96-A744-8826-CD9467697EFF}" type="presParOf" srcId="{89285656-6642-47E9-AF10-4291BE48989B}" destId="{84BFB4FA-AF70-46E5-A332-CCF1299BD1FA}" srcOrd="1" destOrd="0" presId="urn:microsoft.com/office/officeart/2005/8/layout/vList4"/>
    <dgm:cxn modelId="{5E1C0496-919B-524D-993A-F45ED2D610E6}" type="presParOf" srcId="{89285656-6642-47E9-AF10-4291BE48989B}" destId="{D87A5591-4230-4962-89A0-C364534EAE36}" srcOrd="2" destOrd="0" presId="urn:microsoft.com/office/officeart/2005/8/layout/vList4"/>
    <dgm:cxn modelId="{10C8BCB6-AC12-5447-9ED1-2365660CBF9E}" type="presParOf" srcId="{E1862F4B-4DA8-418B-BA89-915BB6077F9D}" destId="{7DA1A928-27FE-42DC-985F-0774B6DD9FC9}" srcOrd="3" destOrd="0" presId="urn:microsoft.com/office/officeart/2005/8/layout/vList4"/>
    <dgm:cxn modelId="{809FABE6-7DB9-DF4A-999A-77D86894E5D6}" type="presParOf" srcId="{E1862F4B-4DA8-418B-BA89-915BB6077F9D}" destId="{57C9559D-FE15-49D7-A947-6F519B322A6D}" srcOrd="4" destOrd="0" presId="urn:microsoft.com/office/officeart/2005/8/layout/vList4"/>
    <dgm:cxn modelId="{62EC39E0-1EFB-FF44-B856-EC1F2CE4C992}" type="presParOf" srcId="{57C9559D-FE15-49D7-A947-6F519B322A6D}" destId="{27BA3890-1269-4371-B588-3C5985C82D8F}" srcOrd="0" destOrd="0" presId="urn:microsoft.com/office/officeart/2005/8/layout/vList4"/>
    <dgm:cxn modelId="{03DFAB3D-4877-F04C-B377-361C09707295}" type="presParOf" srcId="{57C9559D-FE15-49D7-A947-6F519B322A6D}" destId="{EFBD9998-7933-43AB-A8EE-24B12706B775}" srcOrd="1" destOrd="0" presId="urn:microsoft.com/office/officeart/2005/8/layout/vList4"/>
    <dgm:cxn modelId="{F56DBC7C-BE8F-3340-B2E8-1291A8A37C8D}" type="presParOf" srcId="{57C9559D-FE15-49D7-A947-6F519B322A6D}" destId="{94CA9A24-77CD-4571-95E7-CBFC4764755A}" srcOrd="2" destOrd="0" presId="urn:microsoft.com/office/officeart/2005/8/layout/vList4"/>
    <dgm:cxn modelId="{EEACB995-CC43-414A-8D2A-96AC738116B4}" type="presParOf" srcId="{E1862F4B-4DA8-418B-BA89-915BB6077F9D}" destId="{EE32122A-DEE2-4EF5-8FE1-9C4194E84D34}" srcOrd="5" destOrd="0" presId="urn:microsoft.com/office/officeart/2005/8/layout/vList4"/>
    <dgm:cxn modelId="{4073E35D-EC81-E248-9BA0-3C5AFBA4C70B}" type="presParOf" srcId="{E1862F4B-4DA8-418B-BA89-915BB6077F9D}" destId="{62E503DA-77B7-4BB0-B47B-028559E48940}" srcOrd="6" destOrd="0" presId="urn:microsoft.com/office/officeart/2005/8/layout/vList4"/>
    <dgm:cxn modelId="{E73F58D2-F56F-C749-B4EE-FF72263E4CE1}" type="presParOf" srcId="{62E503DA-77B7-4BB0-B47B-028559E48940}" destId="{C3F297A7-FEAA-44A9-B45E-60149C569EC3}" srcOrd="0" destOrd="0" presId="urn:microsoft.com/office/officeart/2005/8/layout/vList4"/>
    <dgm:cxn modelId="{05B45B99-54FD-6F49-93A6-475C0BED7E3C}" type="presParOf" srcId="{62E503DA-77B7-4BB0-B47B-028559E48940}" destId="{71FA01FF-BA0B-47A5-A933-E27BFE8993C8}" srcOrd="1" destOrd="0" presId="urn:microsoft.com/office/officeart/2005/8/layout/vList4"/>
    <dgm:cxn modelId="{804335CA-6C42-274C-86AC-76A7B9A017CD}" type="presParOf" srcId="{62E503DA-77B7-4BB0-B47B-028559E48940}" destId="{65934068-2507-48C8-8D42-465069FA95F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BF389-EBE9-43BD-9774-63A4B9908BA9}">
      <dsp:nvSpPr>
        <dsp:cNvPr id="0" name=""/>
        <dsp:cNvSpPr/>
      </dsp:nvSpPr>
      <dsp:spPr>
        <a:xfrm>
          <a:off x="0" y="0"/>
          <a:ext cx="4314670" cy="1480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err="1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KRITéR</a:t>
          </a:r>
          <a:endParaRPr lang="hu-HU" sz="1600" b="1" kern="1200" dirty="0">
            <a:solidFill>
              <a:schemeClr val="accent5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DejaVu Sans"/>
            </a:rPr>
            <a:t>Excess mortality caused by extreme heath waves</a:t>
          </a:r>
          <a:endParaRPr lang="hu-HU" sz="1100" b="1" kern="1200" dirty="0">
            <a:solidFill>
              <a:srgbClr val="00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DejaVu San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DejaVu Sans"/>
            </a:rPr>
            <a:t>Road accidents</a:t>
          </a:r>
          <a:endParaRPr lang="hu-HU" sz="1100" b="1" kern="1200" dirty="0">
            <a:solidFill>
              <a:schemeClr val="accent1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DejaVu San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DejaVu Sans"/>
            </a:rPr>
            <a:t>tourism</a:t>
          </a:r>
          <a:endParaRPr lang="hu-HU" sz="1100" b="1" kern="1200" dirty="0">
            <a:solidFill>
              <a:schemeClr val="accent1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DejaVu San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b="1" kern="1200" dirty="0">
            <a:solidFill>
              <a:srgbClr val="00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</a:endParaRPr>
        </a:p>
      </dsp:txBody>
      <dsp:txXfrm>
        <a:off x="1032152" y="0"/>
        <a:ext cx="3282517" cy="1480478"/>
      </dsp:txXfrm>
    </dsp:sp>
    <dsp:sp modelId="{FB5AA199-6D84-4578-B2B6-771A308C7AD7}">
      <dsp:nvSpPr>
        <dsp:cNvPr id="0" name=""/>
        <dsp:cNvSpPr/>
      </dsp:nvSpPr>
      <dsp:spPr>
        <a:xfrm>
          <a:off x="169218" y="424524"/>
          <a:ext cx="862934" cy="63142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71103-47E3-49CA-A84C-CA3E7DFF6821}">
      <dsp:nvSpPr>
        <dsp:cNvPr id="0" name=""/>
        <dsp:cNvSpPr/>
      </dsp:nvSpPr>
      <dsp:spPr>
        <a:xfrm>
          <a:off x="0" y="1528858"/>
          <a:ext cx="4314670" cy="13870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RCMTéR</a:t>
          </a:r>
          <a:endParaRPr lang="hu-HU" sz="1600" b="1" kern="1200" dirty="0">
            <a:solidFill>
              <a:schemeClr val="accent5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DejaVu Sans"/>
            </a:rPr>
            <a:t>Development of climate model- data</a:t>
          </a:r>
          <a:endParaRPr lang="hu-HU" sz="1100" b="1" kern="1200" dirty="0">
            <a:solidFill>
              <a:schemeClr val="accent1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DejaVu San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DejaVu Sans"/>
            </a:rPr>
            <a:t>Quantifying climate projections uncertainty</a:t>
          </a:r>
          <a:endParaRPr lang="hu-HU" sz="1100" b="1" kern="1200" dirty="0" smtClean="0">
            <a:solidFill>
              <a:schemeClr val="accent1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DejaVu San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100" b="1" kern="1200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DejaVu Sans"/>
            </a:rPr>
            <a:t>Mode</a:t>
          </a:r>
          <a:r>
            <a:rPr lang="en-US" sz="1100" b="1" kern="1200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DejaVu Sans"/>
            </a:rPr>
            <a:t>l data processing for climate</a:t>
          </a:r>
          <a:endParaRPr lang="hu-HU" sz="1100" b="1" kern="1200" dirty="0" smtClean="0">
            <a:solidFill>
              <a:schemeClr val="accent1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DejaVu San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DejaVu Sans"/>
            </a:rPr>
            <a:t>impact assessments </a:t>
          </a:r>
          <a:endParaRPr lang="hu-HU" sz="1100" b="1" kern="1200" dirty="0" smtClean="0">
            <a:solidFill>
              <a:schemeClr val="accent1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DejaVu Sans"/>
          </a:endParaRPr>
        </a:p>
      </dsp:txBody>
      <dsp:txXfrm>
        <a:off x="1032152" y="1528858"/>
        <a:ext cx="3282517" cy="1387018"/>
      </dsp:txXfrm>
    </dsp:sp>
    <dsp:sp modelId="{84BFB4FA-AF70-46E5-A332-CCF1299BD1FA}">
      <dsp:nvSpPr>
        <dsp:cNvPr id="0" name=""/>
        <dsp:cNvSpPr/>
      </dsp:nvSpPr>
      <dsp:spPr>
        <a:xfrm>
          <a:off x="169218" y="2036778"/>
          <a:ext cx="862934" cy="61285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BA3890-1269-4371-B588-3C5985C82D8F}">
      <dsp:nvSpPr>
        <dsp:cNvPr id="0" name=""/>
        <dsp:cNvSpPr/>
      </dsp:nvSpPr>
      <dsp:spPr>
        <a:xfrm>
          <a:off x="0" y="2952326"/>
          <a:ext cx="4314670" cy="1692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Hungary's long-term social and economic development trajectory forecast</a:t>
          </a:r>
          <a:endParaRPr lang="hu-HU" sz="1600" kern="1200" dirty="0">
            <a:solidFill>
              <a:schemeClr val="accent5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Modeling socio economic processes up to 2050:</a:t>
          </a:r>
          <a:endParaRPr lang="hu-HU" sz="1100" b="1" kern="1200" dirty="0">
            <a:solidFill>
              <a:schemeClr val="accent1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DejaVu Sans"/>
          </a:endParaRPr>
        </a:p>
        <a:p>
          <a:pPr marL="21600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DejaVu Sans"/>
            </a:rPr>
            <a:t>demography</a:t>
          </a:r>
          <a:endParaRPr lang="hu-HU" sz="1100" b="1" kern="1200" dirty="0">
            <a:solidFill>
              <a:schemeClr val="accent1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DejaVu Sans"/>
          </a:endParaRPr>
        </a:p>
        <a:p>
          <a:pPr marL="21600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DejaVu Sans"/>
            </a:rPr>
            <a:t>economy</a:t>
          </a:r>
          <a:endParaRPr lang="hu-HU" sz="1100" b="1" kern="1200" dirty="0">
            <a:solidFill>
              <a:schemeClr val="accent1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DejaVu Sans"/>
          </a:endParaRPr>
        </a:p>
        <a:p>
          <a:pPr marL="21600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DejaVu Sans"/>
            </a:rPr>
            <a:t>Land use</a:t>
          </a:r>
          <a:endParaRPr lang="hu-HU" sz="1100" b="1" kern="1200" dirty="0">
            <a:solidFill>
              <a:schemeClr val="accent1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DejaVu Sans"/>
          </a:endParaRPr>
        </a:p>
      </dsp:txBody>
      <dsp:txXfrm>
        <a:off x="1032152" y="2952326"/>
        <a:ext cx="3282517" cy="1692188"/>
      </dsp:txXfrm>
    </dsp:sp>
    <dsp:sp modelId="{EFBD9998-7933-43AB-A8EE-24B12706B775}">
      <dsp:nvSpPr>
        <dsp:cNvPr id="0" name=""/>
        <dsp:cNvSpPr/>
      </dsp:nvSpPr>
      <dsp:spPr>
        <a:xfrm>
          <a:off x="145091" y="3312366"/>
          <a:ext cx="842102" cy="9227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297A7-FEAA-44A9-B45E-60149C569EC3}">
      <dsp:nvSpPr>
        <dsp:cNvPr id="0" name=""/>
        <dsp:cNvSpPr/>
      </dsp:nvSpPr>
      <dsp:spPr>
        <a:xfrm>
          <a:off x="0" y="4707971"/>
          <a:ext cx="4314670" cy="1692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err="1" smtClean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</a:rPr>
            <a:t>AGRATéR</a:t>
          </a:r>
          <a:endParaRPr lang="hu-HU" sz="1800" b="1" kern="1200" dirty="0">
            <a:solidFill>
              <a:schemeClr val="accent5">
                <a:lumMod val="20000"/>
                <a:lumOff val="80000"/>
              </a:schemeClr>
            </a:solidFill>
            <a:effectLst/>
            <a:latin typeface="Calibri" panose="020F0502020204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arable land, forest, grassland Indicators</a:t>
          </a:r>
          <a:endParaRPr lang="hu-HU" sz="1100" b="1" kern="1200" dirty="0">
            <a:solidFill>
              <a:srgbClr val="00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DejaVu San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Changes in land use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effects on the agricultural sector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arable land, forests, grasslands vulnerability assessment methodology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100" b="1" kern="120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DejaVu Sans"/>
            </a:rPr>
            <a:t>zántó</a:t>
          </a:r>
          <a:r>
            <a:rPr lang="hu-HU" sz="1100" b="1" kern="1200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DejaVu Sans"/>
            </a:rPr>
            <a:t>, erdő, gyep </a:t>
          </a:r>
          <a:r>
            <a:rPr lang="hu-HU" sz="1100" b="1" kern="12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DejaVu Sans"/>
            </a:rPr>
            <a:t>indikátorok</a:t>
          </a:r>
          <a:endParaRPr lang="en-US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100" b="1" kern="12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DejaVu Sans"/>
            </a:rPr>
            <a:t>földhasználat</a:t>
          </a:r>
          <a:r>
            <a:rPr lang="hu-HU" sz="1100" b="1" kern="1200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DejaVu Sans"/>
            </a:rPr>
            <a:t> változása</a:t>
          </a:r>
        </a:p>
      </dsp:txBody>
      <dsp:txXfrm>
        <a:off x="1032152" y="4707971"/>
        <a:ext cx="3282517" cy="1692188"/>
      </dsp:txXfrm>
    </dsp:sp>
    <dsp:sp modelId="{71FA01FF-BA0B-47A5-A933-E27BFE8993C8}">
      <dsp:nvSpPr>
        <dsp:cNvPr id="0" name=""/>
        <dsp:cNvSpPr/>
      </dsp:nvSpPr>
      <dsp:spPr>
        <a:xfrm>
          <a:off x="145091" y="4824939"/>
          <a:ext cx="842102" cy="100770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86C15-41D6-4504-86F8-BE97657FCCA7}" type="datetimeFigureOut">
              <a:rPr lang="en-US" smtClean="0"/>
              <a:t>12/7/15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DB4EC-4162-4B29-A46C-67FBC191E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26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DB4EC-4162-4B29-A46C-67FBC191E7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61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46C35-F74D-4CCD-9D3D-F40D4CBB5C7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7664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46C35-F74D-4CCD-9D3D-F40D4CBB5C7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748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409C-13BF-47FE-A93B-06070AE73E92}" type="datetimeFigureOut">
              <a:rPr lang="en-US" smtClean="0"/>
              <a:t>12/7/15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81F1-6366-446C-838E-B7A494992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08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409C-13BF-47FE-A93B-06070AE73E92}" type="datetimeFigureOut">
              <a:rPr lang="en-US" smtClean="0"/>
              <a:t>12/7/15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81F1-6366-446C-838E-B7A494992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0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409C-13BF-47FE-A93B-06070AE73E92}" type="datetimeFigureOut">
              <a:rPr lang="en-US" smtClean="0"/>
              <a:t>12/7/15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81F1-6366-446C-838E-B7A494992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27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15646"/>
            <a:ext cx="8701216" cy="1325563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02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409C-13BF-47FE-A93B-06070AE73E92}" type="datetimeFigureOut">
              <a:rPr lang="en-US" smtClean="0"/>
              <a:t>12/7/15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81F1-6366-446C-838E-B7A494992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7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409C-13BF-47FE-A93B-06070AE73E92}" type="datetimeFigureOut">
              <a:rPr lang="en-US" smtClean="0"/>
              <a:t>12/7/15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81F1-6366-446C-838E-B7A494992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1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409C-13BF-47FE-A93B-06070AE73E92}" type="datetimeFigureOut">
              <a:rPr lang="en-US" smtClean="0"/>
              <a:t>12/7/15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81F1-6366-446C-838E-B7A494992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0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409C-13BF-47FE-A93B-06070AE73E92}" type="datetimeFigureOut">
              <a:rPr lang="en-US" smtClean="0"/>
              <a:t>12/7/15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81F1-6366-446C-838E-B7A494992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52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409C-13BF-47FE-A93B-06070AE73E92}" type="datetimeFigureOut">
              <a:rPr lang="en-US" smtClean="0"/>
              <a:t>12/7/15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81F1-6366-446C-838E-B7A494992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80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409C-13BF-47FE-A93B-06070AE73E92}" type="datetimeFigureOut">
              <a:rPr lang="en-US" smtClean="0"/>
              <a:t>12/7/15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81F1-6366-446C-838E-B7A494992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11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409C-13BF-47FE-A93B-06070AE73E92}" type="datetimeFigureOut">
              <a:rPr lang="en-US" smtClean="0"/>
              <a:t>12/7/15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81F1-6366-446C-838E-B7A494992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6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409C-13BF-47FE-A93B-06070AE73E92}" type="datetimeFigureOut">
              <a:rPr lang="en-US" smtClean="0"/>
              <a:t>12/7/15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81F1-6366-446C-838E-B7A494992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6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4409C-13BF-47FE-A93B-06070AE73E92}" type="datetimeFigureOut">
              <a:rPr lang="en-US" smtClean="0"/>
              <a:t>12/7/15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981F1-6366-446C-838E-B7A494992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2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PNG"/><Relationship Id="rId15" Type="http://schemas.openxmlformats.org/officeDocument/2006/relationships/image" Target="../media/image26.jpg"/><Relationship Id="rId16" Type="http://schemas.openxmlformats.org/officeDocument/2006/relationships/image" Target="../media/image27.jpg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a.rec.org/" TargetMode="External"/><Relationship Id="rId4" Type="http://schemas.openxmlformats.org/officeDocument/2006/relationships/hyperlink" Target="http://nagis.hu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c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44411"/>
            <a:ext cx="9144000" cy="82835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E10515"/>
                </a:solidFill>
              </a:rPr>
              <a:t>EEA HU04 Adaptation </a:t>
            </a:r>
            <a:r>
              <a:rPr lang="en-US" sz="3600" b="1" dirty="0" err="1" smtClean="0">
                <a:solidFill>
                  <a:srgbClr val="E10515"/>
                </a:solidFill>
              </a:rPr>
              <a:t>Programme</a:t>
            </a:r>
            <a:endParaRPr lang="en-US" sz="3600" b="1" dirty="0">
              <a:solidFill>
                <a:srgbClr val="E1051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77753"/>
            <a:ext cx="9582912" cy="10065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000" b="1" dirty="0" smtClean="0">
                <a:solidFill>
                  <a:srgbClr val="0070C0"/>
                </a:solidFill>
              </a:rPr>
              <a:t>ADAPTATION to CLIMATE CHANGE HU04 PROGRAM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000" b="1" dirty="0" smtClean="0">
                <a:solidFill>
                  <a:srgbClr val="0070C0"/>
                </a:solidFill>
              </a:rPr>
              <a:t>National </a:t>
            </a:r>
            <a:r>
              <a:rPr lang="en-US" sz="3000" b="1" dirty="0">
                <a:solidFill>
                  <a:srgbClr val="0070C0"/>
                </a:solidFill>
              </a:rPr>
              <a:t>Adaptation Geo-information </a:t>
            </a:r>
            <a:r>
              <a:rPr lang="en-US" sz="3000" b="1" dirty="0" smtClean="0">
                <a:solidFill>
                  <a:srgbClr val="0070C0"/>
                </a:solidFill>
              </a:rPr>
              <a:t>System (NAGiS)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J. Balint, Zs. Ivanyi  REC</a:t>
            </a:r>
          </a:p>
          <a:p>
            <a:r>
              <a:rPr lang="en-US" b="1" dirty="0" smtClean="0"/>
              <a:t>P.Kajner, MFGI</a:t>
            </a:r>
          </a:p>
          <a:p>
            <a:endParaRPr lang="en-US" dirty="0"/>
          </a:p>
        </p:txBody>
      </p:sp>
      <p:pic>
        <p:nvPicPr>
          <p:cNvPr id="6" name="Kép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937504"/>
            <a:ext cx="1224986" cy="720701"/>
          </a:xfrm>
          <a:prstGeom prst="rect">
            <a:avLst/>
          </a:prstGeom>
        </p:spPr>
      </p:pic>
      <p:pic>
        <p:nvPicPr>
          <p:cNvPr id="7" name="Picture 5" descr="H:\Climate 2013\EEA Grant approved\eea grant 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5652349"/>
            <a:ext cx="1588262" cy="142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52" y="5664541"/>
            <a:ext cx="4032695" cy="10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7227"/>
          </a:xfrm>
        </p:spPr>
        <p:txBody>
          <a:bodyPr/>
          <a:lstStyle/>
          <a:p>
            <a:r>
              <a:rPr lang="en-US" b="1" dirty="0" smtClean="0">
                <a:solidFill>
                  <a:srgbClr val="E10515"/>
                </a:solidFill>
              </a:rPr>
              <a:t>EEA Grant</a:t>
            </a:r>
            <a:endParaRPr lang="en-US" b="1" dirty="0">
              <a:solidFill>
                <a:srgbClr val="E1051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048"/>
            <a:ext cx="10515600" cy="503091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>
                <a:solidFill>
                  <a:srgbClr val="0070C0"/>
                </a:solidFill>
              </a:rPr>
              <a:t>financial mechanisms established by Iceland, Liechtenstein and Norway. </a:t>
            </a:r>
          </a:p>
          <a:p>
            <a:r>
              <a:rPr lang="en-US" altLang="en-US" dirty="0">
                <a:solidFill>
                  <a:srgbClr val="0070C0"/>
                </a:solidFill>
              </a:rPr>
              <a:t>the donor states are EEA members but not EU members =&gt; they do not contribute financially to the common policies of the EU. </a:t>
            </a:r>
          </a:p>
          <a:p>
            <a:r>
              <a:rPr lang="en-US" altLang="en-US" dirty="0">
                <a:solidFill>
                  <a:srgbClr val="0070C0"/>
                </a:solidFill>
              </a:rPr>
              <a:t>the grants are designed to encourage bilateral cooperation and project partnerships with 15 EU countries, including Hungary, and reduce economic and social disparities within the EEA</a:t>
            </a:r>
            <a:r>
              <a:rPr lang="en-US" altLang="en-US" dirty="0" smtClean="0">
                <a:solidFill>
                  <a:srgbClr val="0070C0"/>
                </a:solidFill>
              </a:rPr>
              <a:t>.</a:t>
            </a:r>
            <a:endParaRPr lang="en-US" altLang="en-US" dirty="0">
              <a:solidFill>
                <a:srgbClr val="0070C0"/>
              </a:solidFill>
            </a:endParaRPr>
          </a:p>
          <a:p>
            <a:r>
              <a:rPr lang="en-US" altLang="en-US" dirty="0">
                <a:solidFill>
                  <a:srgbClr val="0070C0"/>
                </a:solidFill>
              </a:rPr>
              <a:t>June 6, 2013, the EEA Grants approved the Adaptation to Climate Change </a:t>
            </a:r>
            <a:r>
              <a:rPr lang="en-US" altLang="en-US" dirty="0" err="1">
                <a:solidFill>
                  <a:srgbClr val="0070C0"/>
                </a:solidFill>
              </a:rPr>
              <a:t>programme</a:t>
            </a:r>
            <a:r>
              <a:rPr lang="en-US" altLang="en-US" dirty="0">
                <a:solidFill>
                  <a:srgbClr val="0070C0"/>
                </a:solidFill>
              </a:rPr>
              <a:t> area with REC as the fund operator </a:t>
            </a:r>
          </a:p>
          <a:p>
            <a:r>
              <a:rPr lang="en-US" altLang="en-US" dirty="0">
                <a:solidFill>
                  <a:srgbClr val="0070C0"/>
                </a:solidFill>
              </a:rPr>
              <a:t>total funding EUR 7,010,000, deadline April 30, 2017.</a:t>
            </a:r>
          </a:p>
          <a:p>
            <a:r>
              <a:rPr lang="en-US" altLang="en-US" b="1" dirty="0">
                <a:solidFill>
                  <a:srgbClr val="0070C0"/>
                </a:solidFill>
              </a:rPr>
              <a:t>aims to promote a clear understanding of CC impacts and vulnerability in Hungary; encourage actions to improve climate resilience at local level; raise awareness of CC impacts; and share examples of replicable projects that contribute to reducing the impacts of CC.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9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8459"/>
          </a:xfrm>
        </p:spPr>
        <p:txBody>
          <a:bodyPr/>
          <a:lstStyle/>
          <a:p>
            <a:r>
              <a:rPr lang="en-US" b="1" dirty="0" smtClean="0">
                <a:solidFill>
                  <a:srgbClr val="E10515"/>
                </a:solidFill>
              </a:rPr>
              <a:t>HU04 Adaptation </a:t>
            </a:r>
            <a:r>
              <a:rPr lang="en-US" b="1" dirty="0" err="1" smtClean="0">
                <a:solidFill>
                  <a:srgbClr val="E10515"/>
                </a:solidFill>
              </a:rPr>
              <a:t>Programme</a:t>
            </a:r>
            <a:endParaRPr lang="en-US" b="1" dirty="0">
              <a:solidFill>
                <a:srgbClr val="E1051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3584"/>
            <a:ext cx="10515600" cy="493337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hu-HU" dirty="0" smtClean="0">
                <a:solidFill>
                  <a:schemeClr val="accent6">
                    <a:lumMod val="75000"/>
                  </a:schemeClr>
                </a:solidFill>
                <a:ea typeface="ＭＳ Ｐゴシック"/>
                <a:cs typeface="ＭＳ Ｐゴシック"/>
              </a:rPr>
              <a:t>The </a:t>
            </a:r>
            <a:r>
              <a:rPr lang="en-US" altLang="hu-HU" dirty="0" err="1" smtClean="0">
                <a:solidFill>
                  <a:schemeClr val="accent6">
                    <a:lumMod val="75000"/>
                  </a:schemeClr>
                </a:solidFill>
                <a:ea typeface="ＭＳ Ｐゴシック"/>
                <a:cs typeface="ＭＳ Ｐゴシック"/>
              </a:rPr>
              <a:t>Programme</a:t>
            </a:r>
            <a:r>
              <a:rPr lang="en-US" altLang="hu-HU" dirty="0" smtClean="0">
                <a:solidFill>
                  <a:schemeClr val="accent6">
                    <a:lumMod val="75000"/>
                  </a:schemeClr>
                </a:solidFill>
                <a:ea typeface="ＭＳ Ｐゴシック"/>
                <a:cs typeface="ＭＳ Ｐゴシック"/>
              </a:rPr>
              <a:t> Operator: </a:t>
            </a:r>
            <a:r>
              <a:rPr lang="en-US" altLang="en-US" dirty="0" smtClean="0">
                <a:solidFill>
                  <a:srgbClr val="0070C0"/>
                </a:solidFill>
              </a:rPr>
              <a:t>Financial </a:t>
            </a:r>
            <a:r>
              <a:rPr lang="en-US" altLang="en-US" dirty="0">
                <a:solidFill>
                  <a:srgbClr val="0070C0"/>
                </a:solidFill>
              </a:rPr>
              <a:t>Mechanism Office,  FMO</a:t>
            </a:r>
          </a:p>
          <a:p>
            <a:pPr>
              <a:lnSpc>
                <a:spcPct val="80000"/>
              </a:lnSpc>
            </a:pPr>
            <a:r>
              <a:rPr lang="en-US" altLang="hu-HU" dirty="0">
                <a:solidFill>
                  <a:schemeClr val="accent6">
                    <a:lumMod val="75000"/>
                  </a:schemeClr>
                </a:solidFill>
                <a:ea typeface="ＭＳ Ｐゴシック"/>
                <a:cs typeface="ＭＳ Ｐゴシック"/>
              </a:rPr>
              <a:t>The </a:t>
            </a:r>
            <a:r>
              <a:rPr lang="en-US" altLang="hu-HU" dirty="0" smtClean="0">
                <a:solidFill>
                  <a:schemeClr val="accent6">
                    <a:lumMod val="75000"/>
                  </a:schemeClr>
                </a:solidFill>
                <a:ea typeface="ＭＳ Ｐゴシック"/>
                <a:cs typeface="ＭＳ Ｐゴシック"/>
              </a:rPr>
              <a:t>Fund Operator: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</a:rPr>
              <a:t>The Regional Environmental Center for Central and Eastern Europe, REC</a:t>
            </a:r>
          </a:p>
          <a:p>
            <a:pPr>
              <a:lnSpc>
                <a:spcPct val="80000"/>
              </a:lnSpc>
            </a:pPr>
            <a:r>
              <a:rPr lang="hu-HU" altLang="en-US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</a:rPr>
              <a:t>Programme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partner: </a:t>
            </a:r>
            <a:r>
              <a:rPr lang="en-US" altLang="en-US" dirty="0">
                <a:solidFill>
                  <a:srgbClr val="0070C0"/>
                </a:solidFill>
              </a:rPr>
              <a:t>Directorate for Civil Protection and Emergency Planning (DSB) based in Norway and acting as Donor </a:t>
            </a:r>
            <a:r>
              <a:rPr lang="en-US" altLang="en-US" dirty="0" err="1">
                <a:solidFill>
                  <a:srgbClr val="0070C0"/>
                </a:solidFill>
              </a:rPr>
              <a:t>Programme</a:t>
            </a:r>
            <a:r>
              <a:rPr lang="en-US" altLang="en-US" dirty="0">
                <a:solidFill>
                  <a:srgbClr val="0070C0"/>
                </a:solidFill>
              </a:rPr>
              <a:t> Partner (DPP). </a:t>
            </a:r>
            <a:endParaRPr lang="hu-HU" altLang="en-US" dirty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r>
              <a:rPr lang="en-US" altLang="en-US" dirty="0">
                <a:solidFill>
                  <a:srgbClr val="0070C0"/>
                </a:solidFill>
              </a:rPr>
              <a:t>The program</a:t>
            </a:r>
            <a:r>
              <a:rPr lang="hu-HU" altLang="en-US" dirty="0">
                <a:solidFill>
                  <a:srgbClr val="0070C0"/>
                </a:solidFill>
              </a:rPr>
              <a:t>me</a:t>
            </a:r>
            <a:r>
              <a:rPr lang="en-US" altLang="en-US" dirty="0">
                <a:solidFill>
                  <a:srgbClr val="0070C0"/>
                </a:solidFill>
              </a:rPr>
              <a:t> intends to address the “adaptation challenge” with three different components which are inter-related to each other: </a:t>
            </a:r>
          </a:p>
          <a:p>
            <a:pPr marL="403225" indent="-403225">
              <a:buNone/>
              <a:defRPr/>
            </a:pPr>
            <a:r>
              <a:rPr lang="en-US" altLang="en-US" dirty="0">
                <a:solidFill>
                  <a:srgbClr val="0070C0"/>
                </a:solidFill>
              </a:rPr>
              <a:t>C1</a:t>
            </a:r>
            <a:r>
              <a:rPr lang="hu-HU" altLang="en-US" dirty="0">
                <a:solidFill>
                  <a:srgbClr val="0070C0"/>
                </a:solidFill>
              </a:rPr>
              <a:t> - </a:t>
            </a:r>
            <a:r>
              <a:rPr lang="en-US" altLang="en-US" dirty="0">
                <a:solidFill>
                  <a:srgbClr val="0070C0"/>
                </a:solidFill>
              </a:rPr>
              <a:t>Establishing a sound base for supporting adaptation related decision making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- National Adaptation Geographical Information System-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</a:rPr>
              <a:t>NAGiS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533400" indent="-533400">
              <a:buNone/>
              <a:defRPr/>
            </a:pPr>
            <a:r>
              <a:rPr lang="en-US" altLang="en-US" dirty="0">
                <a:solidFill>
                  <a:srgbClr val="0070C0"/>
                </a:solidFill>
              </a:rPr>
              <a:t>C2</a:t>
            </a:r>
            <a:r>
              <a:rPr lang="hu-HU" altLang="en-US" dirty="0">
                <a:solidFill>
                  <a:srgbClr val="0070C0"/>
                </a:solidFill>
              </a:rPr>
              <a:t> - </a:t>
            </a:r>
            <a:r>
              <a:rPr lang="en-US" altLang="en-US" dirty="0">
                <a:solidFill>
                  <a:srgbClr val="0070C0"/>
                </a:solidFill>
              </a:rPr>
              <a:t>Capacity building/awareness raising </a:t>
            </a:r>
          </a:p>
          <a:p>
            <a:pPr marL="533400" indent="-533400">
              <a:buNone/>
              <a:defRPr/>
            </a:pPr>
            <a:r>
              <a:rPr lang="en-US" altLang="en-US" dirty="0">
                <a:solidFill>
                  <a:srgbClr val="0070C0"/>
                </a:solidFill>
              </a:rPr>
              <a:t>C3</a:t>
            </a:r>
            <a:r>
              <a:rPr lang="hu-HU" altLang="en-US" dirty="0">
                <a:solidFill>
                  <a:srgbClr val="0070C0"/>
                </a:solidFill>
              </a:rPr>
              <a:t> - </a:t>
            </a:r>
            <a:r>
              <a:rPr lang="en-US" altLang="en-US" dirty="0">
                <a:solidFill>
                  <a:srgbClr val="0070C0"/>
                </a:solidFill>
              </a:rPr>
              <a:t>Pilot projects</a:t>
            </a:r>
            <a:endParaRPr lang="hu-HU" altLang="en-US" dirty="0">
              <a:solidFill>
                <a:srgbClr val="0070C0"/>
              </a:solidFill>
            </a:endParaRPr>
          </a:p>
          <a:p>
            <a:pPr marL="533400" indent="-533400">
              <a:buNone/>
              <a:defRPr/>
            </a:pPr>
            <a:endParaRPr lang="hu-HU" altLang="en-US" dirty="0">
              <a:solidFill>
                <a:srgbClr val="663300"/>
              </a:solidFill>
            </a:endParaRPr>
          </a:p>
          <a:p>
            <a:pPr>
              <a:defRPr/>
            </a:pPr>
            <a:r>
              <a:rPr lang="hu-HU" altLang="en-US" dirty="0">
                <a:solidFill>
                  <a:srgbClr val="0070C0"/>
                </a:solidFill>
              </a:rPr>
              <a:t>Bilateral activities</a:t>
            </a:r>
            <a:endParaRPr lang="en-US" alt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78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77576" y="1038104"/>
            <a:ext cx="6847689" cy="531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FF3300"/>
              </a:buClr>
              <a:buSzPct val="80000"/>
              <a:defRPr/>
            </a:pPr>
            <a:r>
              <a:rPr lang="en-US" altLang="hu-HU" sz="20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Create </a:t>
            </a:r>
            <a:r>
              <a:rPr lang="en-US" altLang="hu-HU" sz="2000" b="1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a multipurpose geo-information system that can support the policy-making, strategy-building and decision-making process related to the impact assessment of climate change and elaborating necessary adaptation actions for Hungary. </a:t>
            </a: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hu-HU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fulfilling </a:t>
            </a:r>
            <a:r>
              <a:rPr lang="en-US" altLang="hu-HU" sz="20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climate change </a:t>
            </a:r>
            <a:r>
              <a:rPr lang="en-US" altLang="hu-HU" sz="2000" b="1" dirty="0">
                <a:solidFill>
                  <a:srgbClr val="5B8923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laws, regulations </a:t>
            </a:r>
            <a:r>
              <a:rPr lang="en-US" altLang="hu-HU" sz="20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and meeting</a:t>
            </a:r>
            <a:r>
              <a:rPr lang="en-US" altLang="hu-HU" sz="2000" b="1" dirty="0">
                <a:solidFill>
                  <a:srgbClr val="009AC7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 </a:t>
            </a:r>
            <a:r>
              <a:rPr lang="en-US" altLang="hu-HU" sz="2000" b="1" dirty="0">
                <a:solidFill>
                  <a:srgbClr val="5B8923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policy</a:t>
            </a:r>
            <a:r>
              <a:rPr lang="en-US" altLang="hu-HU" sz="2000" b="1" dirty="0">
                <a:solidFill>
                  <a:srgbClr val="009AC7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 </a:t>
            </a:r>
            <a:r>
              <a:rPr lang="en-US" altLang="hu-HU" sz="20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expectations</a:t>
            </a: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hu-HU" sz="20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developing a</a:t>
            </a:r>
            <a:r>
              <a:rPr lang="en-US" altLang="hu-HU" sz="2000" b="1" dirty="0">
                <a:solidFill>
                  <a:srgbClr val="009AC7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 </a:t>
            </a:r>
            <a:r>
              <a:rPr lang="en-US" altLang="hu-HU" sz="2000" b="1" dirty="0">
                <a:solidFill>
                  <a:srgbClr val="5B8923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complex methodology </a:t>
            </a:r>
            <a:r>
              <a:rPr lang="en-US" altLang="hu-HU" sz="20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for the analysis of climate change impacts</a:t>
            </a: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hu-HU" sz="20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quantitative analysis of </a:t>
            </a:r>
            <a:r>
              <a:rPr lang="en-US" altLang="hu-HU" sz="2000" b="1" dirty="0">
                <a:solidFill>
                  <a:srgbClr val="5B8923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vulnerability</a:t>
            </a:r>
            <a:r>
              <a:rPr lang="en-US" altLang="hu-HU" sz="2000" b="1" dirty="0">
                <a:solidFill>
                  <a:srgbClr val="009AC7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 </a:t>
            </a:r>
            <a:r>
              <a:rPr lang="en-US" altLang="hu-HU" sz="20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for the whole chain </a:t>
            </a:r>
            <a:endParaRPr lang="en-US" altLang="hu-HU" sz="2000" b="1" dirty="0" smtClean="0">
              <a:solidFill>
                <a:srgbClr val="0070C0"/>
              </a:solidFill>
              <a:latin typeface="Calibri" panose="020F0502020204030204" pitchFamily="34" charset="0"/>
              <a:ea typeface="ＭＳ Ｐゴシック"/>
              <a:cs typeface="ＭＳ Ｐゴシック"/>
            </a:endParaRP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defRPr/>
            </a:pPr>
            <a:r>
              <a:rPr lang="en-US" altLang="hu-HU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of </a:t>
            </a:r>
            <a:r>
              <a:rPr lang="en-US" altLang="hu-HU" sz="20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impacts (exposure, sensitivity, adaptation capacity)</a:t>
            </a: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hu-HU" sz="2000" b="1" dirty="0" smtClean="0">
                <a:solidFill>
                  <a:srgbClr val="5B8923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Providing with data for impact </a:t>
            </a:r>
            <a:r>
              <a:rPr lang="en-US" altLang="hu-HU" sz="2000" b="1" dirty="0">
                <a:solidFill>
                  <a:srgbClr val="5B8923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assessments </a:t>
            </a:r>
            <a:r>
              <a:rPr lang="en-US" altLang="hu-HU" sz="20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–</a:t>
            </a:r>
            <a:r>
              <a:rPr lang="hu-HU" altLang="hu-HU" sz="20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 </a:t>
            </a:r>
            <a:r>
              <a:rPr lang="en-US" altLang="hu-HU" sz="20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results for sectorial and territorial planning and adaptation strategies</a:t>
            </a: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en-US" altLang="hu-HU" sz="2000" b="1" dirty="0">
              <a:solidFill>
                <a:srgbClr val="5B8923"/>
              </a:solidFill>
              <a:latin typeface="Calibri" panose="020F0502020204030204" pitchFamily="34" charset="0"/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en-US" altLang="hu-HU" sz="2000" b="1" dirty="0">
              <a:solidFill>
                <a:srgbClr val="0070C0"/>
              </a:solidFill>
              <a:latin typeface="Calibri" panose="020F0502020204030204" pitchFamily="34" charset="0"/>
              <a:ea typeface="ＭＳ Ｐゴシック"/>
              <a:cs typeface="ＭＳ Ｐゴシック"/>
            </a:endParaRP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defRPr/>
            </a:pPr>
            <a:endParaRPr lang="en-US" altLang="hu-HU" sz="1900" b="1" dirty="0">
              <a:solidFill>
                <a:srgbClr val="009A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677576" y="117354"/>
            <a:ext cx="10317892" cy="9207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altLang="hu-HU" b="1" dirty="0">
                <a:solidFill>
                  <a:srgbClr val="E10515"/>
                </a:solidFill>
                <a:latin typeface="Calibri Light" panose="020F0302020204030204" pitchFamily="34" charset="0"/>
                <a:ea typeface="+mn-ea"/>
                <a:cs typeface="+mn-cs"/>
              </a:rPr>
              <a:t>Objectives of the </a:t>
            </a:r>
            <a:r>
              <a:rPr lang="hu-HU" altLang="hu-HU" b="1" dirty="0" smtClean="0">
                <a:solidFill>
                  <a:srgbClr val="E10515"/>
                </a:solidFill>
                <a:latin typeface="Calibri Light" panose="020F0302020204030204" pitchFamily="34" charset="0"/>
                <a:ea typeface="+mn-ea"/>
                <a:cs typeface="+mn-cs"/>
              </a:rPr>
              <a:t>NAGiS </a:t>
            </a:r>
            <a:r>
              <a:rPr lang="hu-HU" altLang="hu-HU" b="1" dirty="0">
                <a:solidFill>
                  <a:srgbClr val="E10515"/>
                </a:solidFill>
                <a:latin typeface="Calibri Light" panose="020F0302020204030204" pitchFamily="34" charset="0"/>
                <a:ea typeface="+mn-ea"/>
                <a:cs typeface="+mn-cs"/>
              </a:rPr>
              <a:t>– 1</a:t>
            </a:r>
          </a:p>
        </p:txBody>
      </p:sp>
      <p:sp>
        <p:nvSpPr>
          <p:cNvPr id="17" name="Téglalap 16"/>
          <p:cNvSpPr/>
          <p:nvPr/>
        </p:nvSpPr>
        <p:spPr>
          <a:xfrm>
            <a:off x="8076220" y="1680519"/>
            <a:ext cx="1982180" cy="11004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957" y="903663"/>
            <a:ext cx="4464496" cy="248992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1" name="Kép 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607" y="2555656"/>
            <a:ext cx="4536504" cy="253008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2" name="Kép 5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953" y="4155090"/>
            <a:ext cx="4536504" cy="252986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3149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536" y="4474573"/>
            <a:ext cx="3529033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91978" y="1433384"/>
            <a:ext cx="6628158" cy="524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hu-HU" sz="1900" b="1" dirty="0">
                <a:solidFill>
                  <a:srgbClr val="5B8923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up-to-date, objective information</a:t>
            </a:r>
            <a:r>
              <a:rPr lang="hu-HU" altLang="hu-HU" sz="1900" b="1" dirty="0">
                <a:solidFill>
                  <a:srgbClr val="5B8923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 </a:t>
            </a:r>
            <a:r>
              <a:rPr lang="hu-HU" altLang="hu-HU" sz="19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for </a:t>
            </a:r>
            <a:r>
              <a:rPr lang="hu-HU" altLang="hu-HU" sz="1900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c</a:t>
            </a:r>
            <a:r>
              <a:rPr lang="en-US" altLang="hu-HU" sz="1900" b="1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limate</a:t>
            </a:r>
            <a:r>
              <a:rPr lang="en-US" altLang="hu-HU" sz="19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 change</a:t>
            </a:r>
            <a:r>
              <a:rPr lang="hu-HU" altLang="hu-HU" sz="19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 </a:t>
            </a:r>
            <a:r>
              <a:rPr lang="en-US" altLang="hu-HU" sz="19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policy, territorial </a:t>
            </a:r>
            <a:r>
              <a:rPr lang="en-US" altLang="hu-HU" sz="1900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planning</a:t>
            </a:r>
            <a:endParaRPr lang="en-US" altLang="hu-HU" sz="1900" b="1" dirty="0">
              <a:solidFill>
                <a:srgbClr val="0070C0"/>
              </a:solidFill>
              <a:latin typeface="Calibri" panose="020F0502020204030204" pitchFamily="34" charset="0"/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hu-HU" altLang="hu-HU" sz="1900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exploring </a:t>
            </a:r>
            <a:r>
              <a:rPr lang="hu-HU" altLang="hu-HU" sz="19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local adaptation possibilities, helping </a:t>
            </a:r>
            <a:r>
              <a:rPr lang="hu-HU" altLang="hu-HU" sz="1900" b="1" dirty="0">
                <a:solidFill>
                  <a:srgbClr val="5B8923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municipality level climate strategy planning </a:t>
            </a:r>
            <a:r>
              <a:rPr lang="hu-HU" altLang="hu-HU" sz="19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and implementation</a:t>
            </a:r>
            <a:endParaRPr lang="en-US" altLang="hu-HU" sz="1900" b="1" dirty="0">
              <a:solidFill>
                <a:srgbClr val="0070C0"/>
              </a:solidFill>
              <a:latin typeface="Calibri" panose="020F0502020204030204" pitchFamily="34" charset="0"/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hu-HU" altLang="hu-HU" sz="1900" b="1" dirty="0">
                <a:solidFill>
                  <a:srgbClr val="5B8923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integration of data generated by governmental institutions</a:t>
            </a:r>
            <a:r>
              <a:rPr lang="hu-HU" altLang="hu-HU" sz="1900" b="1" dirty="0">
                <a:solidFill>
                  <a:srgbClr val="009AC7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, </a:t>
            </a:r>
            <a:r>
              <a:rPr lang="hu-HU" altLang="hu-HU" sz="19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building a meta-database and development of a geo-information </a:t>
            </a:r>
            <a:r>
              <a:rPr lang="hu-HU" altLang="hu-HU" sz="1900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system</a:t>
            </a:r>
            <a:endParaRPr lang="en-US" altLang="hu-HU" sz="1900" b="1" dirty="0" smtClean="0">
              <a:solidFill>
                <a:srgbClr val="0070C0"/>
              </a:solidFill>
              <a:latin typeface="Calibri" panose="020F0502020204030204" pitchFamily="34" charset="0"/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hu-HU" altLang="hu-HU" sz="1900" b="1" dirty="0">
              <a:solidFill>
                <a:srgbClr val="0070C0"/>
              </a:solidFill>
              <a:latin typeface="Calibri" panose="020F0502020204030204" pitchFamily="34" charset="0"/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GB" altLang="hu-HU" sz="1900" b="1" dirty="0" smtClean="0">
                <a:solidFill>
                  <a:srgbClr val="5B8923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C</a:t>
            </a:r>
            <a:r>
              <a:rPr lang="hu-HU" altLang="hu-HU" sz="1900" b="1" dirty="0" smtClean="0">
                <a:solidFill>
                  <a:srgbClr val="5B8923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reating</a:t>
            </a:r>
            <a:r>
              <a:rPr lang="en-US" altLang="hu-HU" sz="1900" b="1" dirty="0" smtClean="0">
                <a:solidFill>
                  <a:srgbClr val="5B8923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 sectoral indicators </a:t>
            </a:r>
            <a:r>
              <a:rPr lang="hu-HU" altLang="hu-HU" sz="1900" b="1" dirty="0" smtClean="0">
                <a:solidFill>
                  <a:srgbClr val="5B8923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 </a:t>
            </a:r>
            <a:r>
              <a:rPr lang="hu-HU" altLang="hu-HU" sz="19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for decision-making and </a:t>
            </a:r>
            <a:r>
              <a:rPr lang="hu-HU" altLang="hu-HU" sz="1900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planning</a:t>
            </a:r>
            <a:endParaRPr lang="en-US" altLang="hu-HU" sz="1900" b="1" dirty="0" smtClean="0">
              <a:solidFill>
                <a:srgbClr val="0070C0"/>
              </a:solidFill>
              <a:latin typeface="Calibri" panose="020F0502020204030204" pitchFamily="34" charset="0"/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hu-HU" sz="1900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 </a:t>
            </a:r>
            <a:r>
              <a:rPr lang="en-US" altLang="hu-HU" sz="1900" b="1" dirty="0">
                <a:solidFill>
                  <a:srgbClr val="5B8923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query and </a:t>
            </a:r>
            <a:r>
              <a:rPr lang="en-US" altLang="hu-HU" sz="1900" b="1" dirty="0" err="1">
                <a:solidFill>
                  <a:srgbClr val="5B8923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visualisation</a:t>
            </a:r>
            <a:r>
              <a:rPr lang="en-US" altLang="hu-HU" sz="1900" b="1" dirty="0">
                <a:solidFill>
                  <a:srgbClr val="5B8923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 systems </a:t>
            </a:r>
            <a:r>
              <a:rPr lang="en-US" altLang="hu-HU" sz="19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for strengthening national, regional and local adaptation </a:t>
            </a:r>
            <a:r>
              <a:rPr lang="en-US" altLang="hu-HU" sz="1900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potentials</a:t>
            </a:r>
            <a:endParaRPr lang="hu-HU" altLang="hu-HU" sz="1900" b="1" dirty="0">
              <a:solidFill>
                <a:srgbClr val="0070C0"/>
              </a:solidFill>
              <a:latin typeface="Calibri" panose="020F0502020204030204" pitchFamily="34" charset="0"/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rgbClr val="5B8923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dissemination</a:t>
            </a:r>
            <a:r>
              <a:rPr lang="hu-HU" sz="1900" b="1" dirty="0">
                <a:solidFill>
                  <a:srgbClr val="5B8923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 of </a:t>
            </a:r>
            <a:r>
              <a:rPr lang="hu-HU" sz="1900" b="1" dirty="0" err="1">
                <a:solidFill>
                  <a:srgbClr val="5B8923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information</a:t>
            </a:r>
            <a:r>
              <a:rPr lang="hu-HU" sz="1900" b="1" dirty="0">
                <a:solidFill>
                  <a:srgbClr val="5B8923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 </a:t>
            </a:r>
            <a:r>
              <a:rPr lang="hu-HU" sz="19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and </a:t>
            </a:r>
            <a:r>
              <a:rPr lang="hu-HU" sz="1900" b="1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knowledge</a:t>
            </a:r>
            <a:r>
              <a:rPr lang="hu-HU" sz="19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, </a:t>
            </a:r>
            <a:r>
              <a:rPr lang="hu-HU" sz="1900" b="1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awareness</a:t>
            </a:r>
            <a:r>
              <a:rPr lang="hu-HU" sz="1900" b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 </a:t>
            </a:r>
            <a:r>
              <a:rPr lang="hu-HU" sz="1900" b="1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raising</a:t>
            </a:r>
            <a:endParaRPr lang="hu-HU" sz="1900" b="1" dirty="0">
              <a:solidFill>
                <a:srgbClr val="0070C0"/>
              </a:solidFill>
              <a:latin typeface="Calibri" panose="020F0502020204030204" pitchFamily="34" charset="0"/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hu-HU" altLang="hu-HU" sz="1900" b="1" dirty="0">
              <a:solidFill>
                <a:srgbClr val="009A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hu-HU" altLang="hu-HU" sz="1900" b="1" dirty="0">
              <a:solidFill>
                <a:srgbClr val="009A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hu-HU" altLang="hu-HU" sz="1900" b="1" dirty="0">
              <a:solidFill>
                <a:srgbClr val="009A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7707691" y="3951353"/>
            <a:ext cx="35290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34" charset="-128"/>
              </a:rPr>
              <a:t>Groundwater</a:t>
            </a:r>
            <a:r>
              <a:rPr lang="hu-H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34" charset="-128"/>
              </a:rPr>
              <a:t>  </a:t>
            </a:r>
            <a:r>
              <a:rPr lang="hu-HU" sz="1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34" charset="-128"/>
              </a:rPr>
              <a:t>tables</a:t>
            </a:r>
            <a:r>
              <a:rPr lang="hu-H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34" charset="-128"/>
              </a:rPr>
              <a:t> of Hungary </a:t>
            </a:r>
            <a:r>
              <a:rPr lang="hu-HU" sz="1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34" charset="-128"/>
              </a:rPr>
              <a:t>created</a:t>
            </a:r>
            <a:r>
              <a:rPr lang="hu-H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hu-HU" sz="1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34" charset="-128"/>
              </a:rPr>
              <a:t>by</a:t>
            </a:r>
            <a:r>
              <a:rPr lang="hu-H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hu-HU" sz="1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34" charset="-128"/>
              </a:rPr>
              <a:t>numerical</a:t>
            </a:r>
            <a:r>
              <a:rPr lang="hu-H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34" charset="-128"/>
              </a:rPr>
              <a:t> modelling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692" y="1797109"/>
            <a:ext cx="339787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églalap 7"/>
          <p:cNvSpPr/>
          <p:nvPr/>
        </p:nvSpPr>
        <p:spPr>
          <a:xfrm>
            <a:off x="7576536" y="1198987"/>
            <a:ext cx="3791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34" charset="-128"/>
              </a:rPr>
              <a:t>Impact</a:t>
            </a:r>
            <a:r>
              <a:rPr lang="hu-H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34" charset="-128"/>
              </a:rPr>
              <a:t> of </a:t>
            </a:r>
            <a:r>
              <a:rPr lang="hu-HU" sz="1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34" charset="-128"/>
              </a:rPr>
              <a:t>climate</a:t>
            </a:r>
            <a:r>
              <a:rPr lang="hu-H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hu-HU" sz="1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34" charset="-128"/>
              </a:rPr>
              <a:t>change</a:t>
            </a:r>
            <a:r>
              <a:rPr lang="hu-H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hu-HU" sz="1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34" charset="-128"/>
              </a:rPr>
              <a:t>in</a:t>
            </a:r>
            <a:r>
              <a:rPr lang="hu-H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hu-HU" sz="1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34" charset="-128"/>
              </a:rPr>
              <a:t>the</a:t>
            </a:r>
            <a:r>
              <a:rPr lang="hu-H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hu-HU" sz="1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34" charset="-128"/>
              </a:rPr>
              <a:t>past</a:t>
            </a:r>
            <a:r>
              <a:rPr lang="hu-H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34" charset="-128"/>
              </a:rPr>
              <a:t> 45 </a:t>
            </a:r>
            <a:r>
              <a:rPr lang="hu-HU" sz="1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34" charset="-128"/>
              </a:rPr>
              <a:t>years</a:t>
            </a:r>
            <a:endParaRPr lang="hu-HU" sz="14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ＭＳ Ｐゴシック" pitchFamily="34" charset="-128"/>
            </a:endParaRPr>
          </a:p>
          <a:p>
            <a:r>
              <a:rPr lang="hu-HU" sz="1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34" charset="-128"/>
              </a:rPr>
              <a:t>Difference</a:t>
            </a:r>
            <a:r>
              <a:rPr lang="hu-H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hu-HU" sz="1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34" charset="-128"/>
              </a:rPr>
              <a:t>in</a:t>
            </a:r>
            <a:r>
              <a:rPr lang="hu-H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hu-HU" sz="1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34" charset="-128"/>
              </a:rPr>
              <a:t>precipitation</a:t>
            </a:r>
            <a:r>
              <a:rPr lang="hu-H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34" charset="-128"/>
              </a:rPr>
              <a:t> (2005-2009/1961-65)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/>
          </p:nvPr>
        </p:nvSpPr>
        <p:spPr>
          <a:xfrm>
            <a:off x="852617" y="332656"/>
            <a:ext cx="10033686" cy="9207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altLang="hu-HU" b="1" dirty="0">
                <a:solidFill>
                  <a:srgbClr val="E10515"/>
                </a:solidFill>
                <a:latin typeface="Calibri" pitchFamily="34" charset="0"/>
                <a:ea typeface="+mn-ea"/>
                <a:cs typeface="+mn-cs"/>
              </a:rPr>
              <a:t>Objectives of the </a:t>
            </a:r>
            <a:r>
              <a:rPr lang="hu-HU" altLang="hu-HU" b="1" dirty="0" smtClean="0">
                <a:solidFill>
                  <a:srgbClr val="E10515"/>
                </a:solidFill>
                <a:latin typeface="Calibri" pitchFamily="34" charset="0"/>
                <a:ea typeface="+mn-ea"/>
                <a:cs typeface="+mn-cs"/>
              </a:rPr>
              <a:t>NAGiS </a:t>
            </a:r>
            <a:r>
              <a:rPr lang="hu-HU" altLang="hu-HU" b="1" dirty="0">
                <a:solidFill>
                  <a:srgbClr val="E10515"/>
                </a:solidFill>
                <a:latin typeface="Calibri" pitchFamily="34" charset="0"/>
                <a:ea typeface="+mn-ea"/>
                <a:cs typeface="+mn-cs"/>
              </a:rPr>
              <a:t>– 2</a:t>
            </a:r>
          </a:p>
        </p:txBody>
      </p:sp>
    </p:spTree>
    <p:extLst>
      <p:ext uri="{BB962C8B-B14F-4D97-AF65-F5344CB8AC3E}">
        <p14:creationId xmlns:p14="http://schemas.microsoft.com/office/powerpoint/2010/main" val="69022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 descr="M:\NATER\WP5_pr\NAK arculat\EN\NAK-ENG-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860" y="249767"/>
            <a:ext cx="3024613" cy="5709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églalap 3"/>
          <p:cNvSpPr/>
          <p:nvPr/>
        </p:nvSpPr>
        <p:spPr>
          <a:xfrm>
            <a:off x="1469242" y="1457092"/>
            <a:ext cx="8842705" cy="5020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6" name="Picture 2" descr="X:\Laci\_temp\nater\piline\NaterSplash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224" y="-13171"/>
            <a:ext cx="4019777" cy="346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X:\Laci\_temp\nater\piline\lito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705" y="1633148"/>
            <a:ext cx="4019777" cy="320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X:\Laci\_temp\nater\piline\lito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767" y="2364375"/>
            <a:ext cx="4019777" cy="320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X:\Laci\_temp\nater\piline\lito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208" y="3008286"/>
            <a:ext cx="4019777" cy="320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stomShape 2"/>
          <p:cNvSpPr/>
          <p:nvPr/>
        </p:nvSpPr>
        <p:spPr>
          <a:xfrm>
            <a:off x="1694630" y="5570178"/>
            <a:ext cx="6725466" cy="8691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buClr>
                <a:srgbClr val="FF0000"/>
              </a:buClr>
            </a:pPr>
            <a:endParaRPr lang="hu-HU" sz="2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CustomShape 1"/>
          <p:cNvSpPr/>
          <p:nvPr/>
        </p:nvSpPr>
        <p:spPr>
          <a:xfrm>
            <a:off x="1560005" y="58071"/>
            <a:ext cx="3913841" cy="13735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45000" rIns="36000" bIns="45000" anchor="ctr"/>
          <a:lstStyle/>
          <a:p>
            <a:pPr marL="36000" lvl="1">
              <a:lnSpc>
                <a:spcPct val="90000"/>
              </a:lnSpc>
              <a:buClr>
                <a:srgbClr val="FF3300"/>
              </a:buClr>
              <a:buSzPct val="80000"/>
              <a:defRPr/>
            </a:pPr>
            <a:r>
              <a:rPr lang="hu-HU" altLang="hu-HU" sz="2400" b="1" dirty="0">
                <a:solidFill>
                  <a:srgbClr val="5B89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RESULT:</a:t>
            </a:r>
          </a:p>
          <a:p>
            <a:pPr marL="36000" lvl="1">
              <a:lnSpc>
                <a:spcPct val="90000"/>
              </a:lnSpc>
              <a:buClr>
                <a:srgbClr val="FF3300"/>
              </a:buClr>
              <a:buSzPct val="80000"/>
              <a:defRPr/>
            </a:pPr>
            <a:r>
              <a:rPr lang="hu-HU" altLang="hu-HU" sz="2400" b="1" dirty="0" err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Integrated</a:t>
            </a:r>
            <a:r>
              <a:rPr lang="hu-HU" altLang="hu-HU" sz="24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policy </a:t>
            </a:r>
            <a:r>
              <a:rPr lang="hu-HU" altLang="hu-HU" sz="2400" b="1" dirty="0" err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databases</a:t>
            </a:r>
            <a:r>
              <a:rPr lang="hu-HU" altLang="hu-HU" sz="24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hu-HU" altLang="hu-HU" sz="2400" b="1" dirty="0" err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for</a:t>
            </a:r>
            <a:r>
              <a:rPr lang="hu-HU" altLang="hu-HU" sz="24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hu-HU" altLang="hu-HU" sz="2400" b="1" dirty="0" err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queries</a:t>
            </a:r>
            <a:r>
              <a:rPr lang="hu-HU" altLang="hu-HU" sz="24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br>
              <a:rPr lang="hu-HU" altLang="hu-HU" sz="24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hu-HU" altLang="hu-HU" sz="2400" b="1" dirty="0" err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managed</a:t>
            </a:r>
            <a:r>
              <a:rPr lang="hu-HU" altLang="hu-HU" sz="24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hu-HU" altLang="hu-HU" sz="2400" b="1" dirty="0" err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by</a:t>
            </a:r>
            <a:r>
              <a:rPr lang="hu-HU" altLang="hu-HU" sz="24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hu-HU" altLang="hu-HU" sz="2400" b="1" dirty="0" err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GeoDat</a:t>
            </a:r>
            <a:endParaRPr lang="hu-HU" altLang="hu-HU" sz="2400" b="1" dirty="0">
              <a:solidFill>
                <a:srgbClr val="009A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569244" y="1526810"/>
            <a:ext cx="2479550" cy="345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FF3300"/>
              </a:buClr>
              <a:buSzPct val="80000"/>
              <a:defRPr/>
            </a:pPr>
            <a:r>
              <a:rPr lang="hu-HU" altLang="hu-H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Task</a:t>
            </a:r>
            <a:r>
              <a:rPr lang="hu-HU" altLang="hu-H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 and </a:t>
            </a:r>
            <a:r>
              <a:rPr lang="hu-HU" altLang="hu-H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added</a:t>
            </a:r>
            <a:r>
              <a:rPr lang="hu-HU" altLang="hu-H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 </a:t>
            </a:r>
            <a:r>
              <a:rPr lang="hu-HU" altLang="hu-H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value</a:t>
            </a:r>
            <a:r>
              <a:rPr lang="hu-HU" altLang="hu-H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:</a:t>
            </a: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hu-HU" altLang="hu-HU" sz="2000" b="1" dirty="0" err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Multifunctional</a:t>
            </a:r>
            <a: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, </a:t>
            </a:r>
            <a:r>
              <a:rPr lang="hu-HU" altLang="hu-HU" sz="2000" b="1" dirty="0" err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up-to-database</a:t>
            </a:r>
            <a:endParaRPr lang="hu-HU" altLang="hu-HU" sz="2000" b="1" dirty="0">
              <a:solidFill>
                <a:srgbClr val="009A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A </a:t>
            </a:r>
            <a:r>
              <a:rPr lang="hu-HU" altLang="hu-HU" sz="2000" b="1" dirty="0" err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flexible</a:t>
            </a:r>
            <a: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 </a:t>
            </a:r>
            <a:r>
              <a:rPr lang="hu-HU" altLang="hu-HU" sz="2000" b="1" dirty="0" err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tool</a:t>
            </a:r>
            <a: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 </a:t>
            </a:r>
            <a:r>
              <a:rPr lang="hu-HU" altLang="hu-HU" sz="2000" b="1" dirty="0" err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to</a:t>
            </a:r>
            <a: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 </a:t>
            </a:r>
            <a:r>
              <a:rPr lang="hu-HU" altLang="hu-HU" sz="2000" b="1" dirty="0" err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support</a:t>
            </a:r>
            <a: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 </a:t>
            </a:r>
            <a:r>
              <a:rPr lang="hu-HU" altLang="hu-HU" sz="2000" b="1" dirty="0" err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decision-making</a:t>
            </a:r>
            <a:endParaRPr lang="hu-HU" altLang="hu-HU" sz="2000" b="1" dirty="0">
              <a:solidFill>
                <a:srgbClr val="009A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hu-HU" altLang="hu-HU" sz="2000" b="1" dirty="0" err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Promoting</a:t>
            </a:r>
            <a: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 policy </a:t>
            </a:r>
            <a:r>
              <a:rPr lang="hu-HU" altLang="hu-HU" sz="2000" b="1" dirty="0" err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planning</a:t>
            </a:r>
            <a:endParaRPr lang="hu-HU" altLang="hu-HU" sz="2000" b="1" dirty="0">
              <a:solidFill>
                <a:srgbClr val="009A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615759" y="4979305"/>
            <a:ext cx="905224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F3300"/>
              </a:buClr>
              <a:buSzPct val="80000"/>
              <a:defRPr/>
            </a:pPr>
            <a:r>
              <a:rPr lang="hu-HU" altLang="hu-H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Directions</a:t>
            </a:r>
            <a:r>
              <a:rPr lang="hu-HU" altLang="hu-H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 of </a:t>
            </a:r>
            <a:r>
              <a:rPr lang="hu-HU" altLang="hu-H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development</a:t>
            </a:r>
            <a:r>
              <a:rPr lang="hu-HU" altLang="hu-H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:</a:t>
            </a: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An </a:t>
            </a:r>
            <a:r>
              <a:rPr lang="hu-HU" altLang="hu-HU" sz="2000" b="1" dirty="0" err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information</a:t>
            </a:r>
            <a: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 </a:t>
            </a:r>
            <a:r>
              <a:rPr lang="hu-HU" altLang="hu-HU" sz="2000" b="1" dirty="0" err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module</a:t>
            </a:r>
            <a: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 </a:t>
            </a:r>
            <a:r>
              <a:rPr lang="hu-HU" altLang="hu-HU" sz="2000" b="1" dirty="0" err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for</a:t>
            </a:r>
            <a: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 policy </a:t>
            </a:r>
            <a:r>
              <a:rPr lang="hu-HU" altLang="hu-HU" sz="2000" b="1" dirty="0" err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makers</a:t>
            </a:r>
            <a:endParaRPr lang="hu-HU" altLang="hu-HU" sz="2000" b="1" dirty="0">
              <a:solidFill>
                <a:srgbClr val="009A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A </a:t>
            </a:r>
            <a:r>
              <a:rPr lang="hu-HU" altLang="hu-HU" sz="2000" b="1" dirty="0" err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module</a:t>
            </a:r>
            <a: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 </a:t>
            </a:r>
            <a:r>
              <a:rPr lang="hu-HU" altLang="hu-HU" sz="2000" b="1" dirty="0" err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for</a:t>
            </a:r>
            <a: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 </a:t>
            </a:r>
            <a:r>
              <a:rPr lang="hu-HU" altLang="hu-HU" sz="2000" b="1" dirty="0" err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making</a:t>
            </a:r>
            <a: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 </a:t>
            </a:r>
            <a:r>
              <a:rPr lang="hu-HU" altLang="hu-HU" sz="2000" b="1" dirty="0" err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reports</a:t>
            </a:r>
            <a: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 and </a:t>
            </a:r>
            <a:r>
              <a:rPr lang="hu-HU" altLang="hu-HU" sz="2000" b="1" dirty="0" err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for</a:t>
            </a:r>
            <a: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 </a:t>
            </a:r>
            <a:r>
              <a:rPr lang="hu-HU" altLang="hu-HU" sz="2000" b="1" dirty="0" err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supporting</a:t>
            </a:r>
            <a: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 </a:t>
            </a:r>
            <a:r>
              <a:rPr lang="hu-HU" altLang="hu-HU" sz="2000" b="1" dirty="0" err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preparing</a:t>
            </a:r>
            <a: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  </a:t>
            </a:r>
            <a:r>
              <a:rPr lang="hu-HU" altLang="hu-HU" sz="2000" b="1" dirty="0" err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for</a:t>
            </a:r>
            <a: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 </a:t>
            </a:r>
            <a:r>
              <a:rPr lang="hu-HU" altLang="hu-HU" sz="2000" b="1" dirty="0" err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daily</a:t>
            </a:r>
            <a: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 </a:t>
            </a:r>
            <a:r>
              <a:rPr lang="hu-HU" altLang="hu-HU" sz="2000" b="1" dirty="0" err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tasks</a:t>
            </a:r>
            <a: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 of policy </a:t>
            </a:r>
            <a:r>
              <a:rPr lang="hu-HU" altLang="hu-HU" sz="2000" b="1" dirty="0" err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-making</a:t>
            </a:r>
            <a:endParaRPr lang="hu-HU" altLang="hu-HU" sz="2000" b="1" dirty="0">
              <a:solidFill>
                <a:srgbClr val="009A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A </a:t>
            </a:r>
            <a:r>
              <a:rPr lang="hu-HU" altLang="hu-HU" sz="2000" b="1" dirty="0" err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module</a:t>
            </a:r>
            <a: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 </a:t>
            </a:r>
            <a:r>
              <a:rPr lang="hu-HU" altLang="hu-HU" sz="2000" b="1" dirty="0" err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for</a:t>
            </a:r>
            <a:r>
              <a:rPr lang="hu-HU" altLang="hu-HU" sz="20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 </a:t>
            </a:r>
            <a:r>
              <a:rPr lang="hu-HU" altLang="hu-HU" sz="2000" b="1" dirty="0" err="1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/>
                <a:cs typeface="ＭＳ Ｐゴシック"/>
              </a:rPr>
              <a:t>municipalities</a:t>
            </a:r>
            <a:endParaRPr lang="hu-HU" altLang="hu-HU" sz="2000" b="1" dirty="0">
              <a:solidFill>
                <a:srgbClr val="009A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ＭＳ Ｐゴシック"/>
              <a:cs typeface="ＭＳ Ｐゴシック"/>
            </a:endParaRPr>
          </a:p>
        </p:txBody>
      </p:sp>
      <p:sp>
        <p:nvSpPr>
          <p:cNvPr id="8" name="Lefelé nyíl 7"/>
          <p:cNvSpPr/>
          <p:nvPr/>
        </p:nvSpPr>
        <p:spPr>
          <a:xfrm>
            <a:off x="2592995" y="4653136"/>
            <a:ext cx="432048" cy="438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925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Kép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174" y="1488924"/>
            <a:ext cx="1471548" cy="1572339"/>
          </a:xfrm>
          <a:prstGeom prst="rect">
            <a:avLst/>
          </a:prstGeom>
        </p:spPr>
      </p:pic>
      <p:sp>
        <p:nvSpPr>
          <p:cNvPr id="22" name="Lekerekített téglalap 21"/>
          <p:cNvSpPr/>
          <p:nvPr/>
        </p:nvSpPr>
        <p:spPr>
          <a:xfrm>
            <a:off x="6312024" y="2420888"/>
            <a:ext cx="2232248" cy="15841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131840" y="425058"/>
          <a:ext cx="4314670" cy="676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85" y="1350263"/>
            <a:ext cx="3133502" cy="513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370" y="2772264"/>
            <a:ext cx="1001820" cy="50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95" y="6371788"/>
            <a:ext cx="3352714" cy="41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utoShape 2" descr="Képtalálat a következ&amp;odblac;re: „mta rkk logo”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926" y="4555096"/>
            <a:ext cx="5810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952" y="4555096"/>
            <a:ext cx="7572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ustomShape 1"/>
          <p:cNvSpPr/>
          <p:nvPr/>
        </p:nvSpPr>
        <p:spPr>
          <a:xfrm>
            <a:off x="5380607" y="1709863"/>
            <a:ext cx="1656184" cy="346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45000" rIns="36000" bIns="45000" anchor="ctr"/>
          <a:lstStyle/>
          <a:p>
            <a:pPr marL="36000" lvl="1">
              <a:lnSpc>
                <a:spcPct val="90000"/>
              </a:lnSpc>
              <a:buClr>
                <a:srgbClr val="FF3300"/>
              </a:buClr>
              <a:buSzPct val="80000"/>
              <a:defRPr/>
            </a:pPr>
            <a:r>
              <a:rPr lang="en-US" altLang="hu-HU" sz="2000" dirty="0" smtClean="0">
                <a:solidFill>
                  <a:srgbClr val="0070C0"/>
                </a:solidFill>
                <a:latin typeface="Calibri" pitchFamily="34" charset="0"/>
              </a:rPr>
              <a:t>Data layers</a:t>
            </a:r>
            <a:endParaRPr lang="hu-HU" altLang="hu-HU" sz="16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10396753" y="1841665"/>
            <a:ext cx="1819896" cy="369332"/>
          </a:xfrm>
          <a:prstGeom prst="rect">
            <a:avLst/>
          </a:prstGeom>
          <a:solidFill>
            <a:schemeClr val="bg1">
              <a:lumMod val="95000"/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/>
                <a:ea typeface="DejaVu Sans"/>
              </a:rPr>
              <a:t>Local gov.</a:t>
            </a:r>
            <a:endParaRPr lang="hu-HU" b="1" dirty="0">
              <a:latin typeface="Calibri"/>
              <a:ea typeface="DejaVu Sans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080" y="5406184"/>
            <a:ext cx="2669713" cy="142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Szövegdoboz 38"/>
          <p:cNvSpPr txBox="1"/>
          <p:nvPr/>
        </p:nvSpPr>
        <p:spPr>
          <a:xfrm>
            <a:off x="8001201" y="5406183"/>
            <a:ext cx="4092091" cy="338554"/>
          </a:xfrm>
          <a:prstGeom prst="rect">
            <a:avLst/>
          </a:prstGeom>
          <a:solidFill>
            <a:schemeClr val="bg1">
              <a:lumMod val="95000"/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/>
                <a:ea typeface="DejaVu Sans"/>
              </a:rPr>
              <a:t>Universities, research institutions</a:t>
            </a:r>
            <a:endParaRPr lang="hu-HU" sz="1600" b="1" dirty="0">
              <a:latin typeface="Calibri"/>
              <a:ea typeface="DejaVu Sans"/>
            </a:endParaRPr>
          </a:p>
        </p:txBody>
      </p:sp>
      <p:pic>
        <p:nvPicPr>
          <p:cNvPr id="38" name="Kép 37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911" y="679400"/>
            <a:ext cx="2038095" cy="809524"/>
          </a:xfrm>
          <a:prstGeom prst="rect">
            <a:avLst/>
          </a:prstGeom>
        </p:spPr>
      </p:pic>
      <p:sp>
        <p:nvSpPr>
          <p:cNvPr id="40" name="AutoShape 9" descr="Képtalálat a következ&amp;odblac;re: „gazdaság”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" name="AutoShape 11" descr="Képtalálat a következ&amp;odblac;re: „gazdaság”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2" name="AutoShape 13" descr="data:image/jpeg;base64,/9j/4AAQSkZJRgABAQAAAQABAAD/2wCEAAkGBxMTEhUUExQVFhQVFRcVFRgVFxQWFxcXFBQWFxUUGBgYHCggGBolHBUUITEhJikrLi4uFx8zODMsNygtLiwBCgoKDg0OFxAQFywcHBwsLCwsLCwsLCwsLCwsLCwsLCwsLCwsLCwsLCwsLDcsLCwsNywsNywrNywsLCwsKysrK//AABEIAKgBKwMBIgACEQEDEQH/xAAcAAABBAMBAAAAAAAAAAAAAAAFAgMEBgABBwj/xABAEAABAwIFAgMEBwcCBgMAAAABAAIDBBEFEiExQVFhBhNxIjKBkRRSobHB0fAHI0JicoLhM/EVQ2OiwtI0U7L/xAAZAQADAQEBAAAAAAAAAAAAAAAAAQIDBAX/xAAfEQEBAAICAgMBAAAAAAAAAAAAAQIREiEDMRNBUWH/2gAMAwEAAhEDEQA/ANaBMztDkt72jcqPJVi2i73MgzMylOU81imKsucDdQqSQg2KzyXisMkIfqFYPCnlsD5ZneyzQC/PoqvSy6ON9hdBsKmlkJuTkzE243Wfu6VfTrD699VqwZIRp0J76J44oadtmMB9UHwCvGUNJRypgD2ronixjC5UxhfjAB9pWAAncW0RybE45HtLCCNiufYnRlp2WsMrcjweLqcvFPcEyutOotlHVOtqx1VKqsVIILdWkbpl2Kv3U/HKqZOgtqGnlImaFQo8Yd3U2PF3nqVPw6quSymwOpS87eqqxlndsClxU853uFXD+p2sxlb1W2yA7IPDhzzuUWgp7BKyQSnC1YNFtrCluChTRF0g6JBzXTgAG6DJa7snXd02XX2SmN6oI24A6WQqvwBjxqAjD3gbLN05lYLHM8W8MOaTkF0jwvhV52NI9273fcF0uRjQCT0VY8JNzTzO7tHzuVpy3Np/iyYkPLisNyon0Brm2J0c2yNyxB4sUNZQlpsdW307LLHLpVnbnGMYMYXFrtjqD1CjYc4seAb5Dpp966Xj1NG5gDrXGyr1TDFFGXkAWGl10YZ7hUGb4ndTTOZ7zAePuVwwTxPFONDY9CuO1b7vc7qSftSIqlzSC0kEdFpl4pkUegg4cJGpK5h4c8bOZZspuOv5q/0OOQzD2HtJ7EfcuXLx3FXIUzALWdMsbfVO5go0fbz9T1AcOSVKip3u4sFPjja33QnQDyujSUT6ALaqHU01tgjJso88d0WbG+0LDre0DyFvDWtaCB1/FMFpa5N0brEjoVnjNZrvcGIJSx1+FcMFrg8WuqS11xZTMKqyx4XRthVzxKjD2lUyspiwlXiiqQ8KDjOH5mkhFSA4TWgGztlZMJpWuc7pwqHUMLCrB4cxcXDXHQjQqVxcH4THwAtx4aBwk4RMXAk9dET3Wd3FI8IyqbFKOiQIxyklnRRewmNASrKAQUtsxU8VSpl0oWTDagcpdwVOlbOOCimEkp3VZmKIVIccqazuJ7KVcLCxOUtGrgJt0hOyWadLayyfQQ61v7t5P1T9yrvgl1vOP/UA/wC1WXEorxP/AKT9xVT8LAmOoA+u0/NoVzvGl9r/ABlbJQrCJzYg/wAIS3zPkOVosDueyw4dtd9I9XAZXm2wVO8Zyn/StoN10NgbGMo1P61KH1OEsffMNVv4/LJe/TKzTiM0BGyjnuuhY/4dLCSwaKnVOHm+osV2SyzopQottsn6OvfE7MwlpHySKiEtTN7p6P26N4f/AGgDRkwtxm4V1ixGNwDg5tjruuAlqSKpw0DiB2JWOXihLab9FsN7o1VUYdq0IPJC4GxRSl20SFo3Oy1ltulCTopNAqqflB535XXVjliuhVZTBRlirG/RVNNcXUo9kDp3ljrcFGYH3V43pOUF8CxMtcASrvE4PC5lI23tBWnwviLnubHcanlVbGdnbfiDChuAFTJZxG6xdYjg6FdvjoWDUjMe65P+1/BwydlQAbSDK7oC3b7Fhl5/yNsfH+rP4JxtsjchcC4faOFbfPC4ThMhYNCWkG4N7fJdPwPETLCHk3I0PyU4+TldUXDS0ecOSkuq2jlBH+YfRQ52SDZa8U7WQVYJ7LT6kDZVP6TKNSlU+J3NjujiNrQcQaPeT0dQ13ulB4nA7p6FlthYJXECn0kg9U82qHOiq2MeIY4BqczuipGIeMqh7rtsGjbQ/mpuMV27MHtOyUR0XHKHx5K0jOPldXbB/FDpADl07gqeH4N6Wy5W8yh0+JNdupQLSpuNns5dtVDbtcOoI+YVQ8FaSzN6hht6XB/BXDL0VEhkNPiAB91znMP93tMPzCrH1Svte3RgbC3okRtd6BOtKWFG9Ho3cBIEoOgTr4gUiOABHQ1WvIB319UHxXAY5NgLotUSEbBZAw7lXjlceysjluOeHXxkm12qs1VABsu6YhGHNsRcWVExvwsdXR69Qurx+WZe0+nNn3bumSQrBW0oFw4aoO+iF91pQ6nHINlFxGiLhcaLKeQBS2VIO2qzZ+lTdFYkFJzI1idCTqg5bbdS0lKsSmJoE4ZOi0GE7pAHrIU3SSlpsfgi9REAhtTB0S0afG8Eaqs4xLVMmDgxzWNIcwji2oejFJPqATr96tkNQxzSHAWAsQRxbUWWPmu5qL8eP2IeB/HElSCyWL2mDWQGzLAauff3bIH4x/aBA5xYxnmFjtHusW3B1yNItrr7WqptRjDmskEf7uB5yxtHvOYxxu4noT+Cp9RVFxNjz+gsZj1uq39ReJcbimDstJDmOrnODpXX65iQAPQBbwbxBHTPv5fskWPlyOaL/wBJuCQhfhjwbV1YLomENt7zrAE7217Kc/Ao2gMlmLZg4tewxaNI2BOa4J9Pir3IWnVPDuPNqI87LOA3HI9RwUYbKx2+hPVci8ATPp6wsd7sjHDsS0gg+tr/ADXTmzxvI0uQfgtsLbGeXQhLQiyGPw/W4b8UTmrI425pHgAd1U8Z8eM1bACd/aIsFW9El4hisdOLvOvRVTFPHcj7tjGVvXlB6yTzXZnm5Oqbiw4Ot1OyVu1Sa9lR4lckuGYnqpFLN5hytjJVi8P/ALPXyWdKcjOnJV+o/DcELbNaL9eVHUvdG1Dwzw9G325dTuBwjLKsD2Y2aKwy4EHHXQdE/BhUbOFpMsZ6TQ3D4nm10bawgfklMYBsE60qcstiTRtjyOfmqf43gOdjxoSBY/zRkFqujgEH8Q4f58RDfeb7TfUcfEJTRpfh/FhNCx+xI1HRw0I+aKtsVzzwfXeXK6JxGWTVoPEg94fEC/wKu17dlOWJ7TCFrzOyYZOR3SvpQ50U8T2dBBWykNIK3dI2OYkSMAFrXSy+3CwPBRCc88YYEXXe0WPRUY0Tl3SthaWm4Gy5nX0I8x3r1XZ48uU7Z3pJjZ1KmRzAdkNLydtO5SampETHSOuco/QCadbScXxl0Tc3lF7LauBGnrdChHJIA8QuLXa6EfddN0bXVP7yUkRH3Y9tB16qxQTkANaLAaDsE9H6VqaUtNgx9/6SmX1b+YngddPuV5ia3+7qmquhYd9FNG1JkqhbRj3O4FioT6eVwu92To0an4q2VGFvOrQQ3rz8lBdTZdwfUpaPastoHNcHa3Bvc/kjMMue1tzcd9dwpM1PcIexpZI12tg4X9L6/Yss8NrxyVbxm9rHujZtHaMdAIxb77oPhdDdhkdq0G39x6n4qyeOKMNqJNfZkPmMPUPGv23RzwTRtdROzC7ZCWv9Bt+B9QsMo0xroX7M8ainpWsYGMki0kY2+17Nk14d96j/ALRfCJqQJ4Bedos5mg81vTX+IcLl1HVS4dWBzXXLCOwkjd/CfUfau84Ti0dRE2WM3a5tx1B5ae41+SmVVcNw6rMcjQ8atJAJ0OnsuaejhsjtZ4kyny4QTJp2tdFv2oeHQGuqomEkkGUN4tp51ueA7rcFUainzBg0Lsutza/tG1ncaLTx5aqMonVFJVTEl8l3AXy32/BCZWSM99pb6opWYr5dmtPmF27dyDxqN0/hmEuks6ocSBqGXv8AArX2j01hGESz28thI6nYLpWA+HIqcBz7Of1Ow9EMpMVZC0MaNALABT4asyauPoP1uq4p2sX0nSzduvCXG7qblC4qgJ1tTqp4jYsJR1SZFAFSFIZUDlTx0eysywygeqYmlvo2x78BNRm3r1TmJJYJOp+SXnAQjEqyVmscYkHIvY/BCIvGDHExyRPYdrEFV8dAZ4sofKmzsdlbI7NG4fwyjUgeu/zVq8OY02ojs7SVgAkb0Ntx1B3uqdi2FOqSBAHtbe5zmzQRsWg7FDaKsfDLc3E0XsyNG72Hp16juLcqssTdWlIHrwkWda51QPDaqRzRIxzZWu1B2d6dlmJ429kZLY3B/FxcH5ImF+iEf+JRXID7EbgX0+ClQVhIBFnDg7H7VXqbDXueybM1pcAXAN3vqbo8GD09PyTywxLd2lNq28m3qlucCLj7EOkJA1sVGzDcEtPbT7FHxnyT66QtYTfhc0ra1xe7TlWjxDiL2RkaG/TQ/JUR1SCefkt/HhqEIyY5AHFue5GhIBI+aEzONTUNy38pg1JBsT6FPeHKG08+UXivYOsQLh2wVhkYGC5sAl+C2TqE08YAUgzhouTYd1HaHu2GUdXbn0HHxUlkDRuLnqdSmk9TyOcRb2R13PwCMUTAOLnkndCI3W2TUuLOjeBY2OlzbL3tbVKhbRGExV0bHjVqGYXjYfmuMuU2OYjco02oaRckADroo7Cm4jhEjLvBv1sPkLIc9rgB5jON/wDCvrwZNGCw+sR9w/NCMaghiYXyuAsNMxu49gEbOKTXUQmj8tzfZ3aTo4Hq3omPCtqR7opJGmOQ2sTYgk2Gh66bIfjePyPuIgWNvufeP5Kv0FQ0SZpW+YDvmJ+awy1ttHQPGGENkjJteWL2muGhcyx9k9eE34E8Rinyh1hE8hrxYktfsJN9tCDbcarKPFmOaxue7dRG8nb/AKbu35IL4jpHQu82PK1rnAuzFwAdlLSBpYBwKxyi47tG4OsdCOLbEELi/jTBGx4g6Jgyse24A2GbMTb43Vk/Zp4nzEwSPZZxvCA6+XTWO+9uilftHpLSxTtFzlLD09SjC9ln6VKioI4RoBcbk7p36S522g68n0TQjvq43+74BPALrZHIH5VPhrbcoWHpQKolkp8QPVT46oHlVFkpG5TzMSINhqen5oJbjWWFydFtlUX76DpyVVqiqkDC5gD3jUA7Ec2VervE00v+l5sb26FrbEHvbdPRyOq/SWhpDrBtrG+m/dVOrozTvL88roHH3mOu6O/UchCsJe6rjLJZZwdMzXBoafQ2RmmwNrGFrJpR/dcW6WOiqTRFSUU73NlhqyYzbcA6KRUsnIs4RTi38Qyu+aCRYTVwOvBK1zb3LHaXvvpsjEVZI9tjG5kg94G1v6tOEUtlYA2WFrjK4nN7kd75e1034jw0zt81v+vHqzoRyw9QRdORuIOpu7qf1olfSCpt2FdwTGHMcZIwd7TRHc23I/m78q+U1e17A9hBaRcEKkY3h2c+ZD7Mo3ts4b2PdQsIxcg3jOV4N3xO9119z2PcfFT6qtOktqlt1WBuUApsSa9mdp20c3+Jp6ELGyk6u+A6f5WkxlTsYbUZjc7cD8Sn3ToOKjumaqssDqq4kGeJZQXWBVeMfopdVKS65UYlaTo1ujpWzASNvG65Djpc2NtR7rh31S46EN1JzO+senYbD4KYkvcsSRJ3BurjYXt8SkskBF2kEdRqFquw7zHBxcRlBAA5J5KgYZh8jXXLSBlIGcgWvvZjDZ47khGwIBOH3Tfba97fbwmhLfRgzW3d7re+vPoLrUsI96VwIGtjowDrbn1KA1RtaNImgD67ru+ROrvuU6Wrjib5kr9uXWAv2HX7VUsV8ZsYckDA8298+6D2FvaVQr8RlndeR5ceOg7ADZZ3ORUx2veJ/tEcfZp22/nfa/8Aa22nxVXrK10pzSuLnnl1z8B0QYE/JPRTX2v6fjdZ7Xx0efGTclDX0uYgMBc46ANFyrz4f8IzzjM4+VGeXDM51+jd/uV6wvw3BTMJa0ZrWc92563PAT479jlpyrC/C72jNKXN5yAkfMonWThrDG7VjhlykE5h25+Kt2IQmQu8sDLxIb6n+VvI77eqrFXhxjNz7RO5O/8AgKuE0nnVXioHRuzRXFjcNOpbyNeV0CPHjV0Tmy38xhGtrcgaj4qryhScIxbyHZixrxr7LvdJIsL9bXv8Fjl4u9xpM/1prynmHRQ/Pu4nqbqRG9dEZ08WrR0SXzW7ngDf/buk+WTq7X+Ubf5QCQ8u20b15PonYowE5lWiEA5FMQma2jZKc4uyUe69uhuOD1WiUvMgE+HscdIXRzWbK3Tpm72KsTJ7KrYhRxSC7tHDZ4JDh8UwaqpY0f8AOj5tZklu/UJ7GvxbfppcbNIAG7t9eg791Kgflv3+fxKr2EYnHKwFmltC3lpHB6Iiyo6oToUljBFwhs4IS21Nttk8Zmu33TIMdKhmJYc2T2mHJKNQ4aXPdGKqADUILI8u5Ib15cO3QKaqdBtDjJbJZ5ySi4DxYB3FjfQj109FaKPFQfZkIa7h49x3/qUDrqKOVuVw1AsDyEIc+al0I82Lvx2vrZRLcb0rW3QHyEbodXVNwgmEY21wsw3H/wBb+P6TwPmFO81r9NWu+q7Y+juVvj5JU3GwwUnL6Jc92DUG/A69AFHkFjZzyHcgAEDtqtpqpXpsvXRPZgdkKirRs4Oa76pF7+ltCnRnfvdrOl/aPxHurAJbqkA5QczujdbdLnYfFa8h7/fOn1Gk2/udufQWCh1OLQU4s5zW2GjR73y5PqqVjXiiWa7WExx9AfaPqR9wU3KQ5jatGJ+KYIbsb7bm6ZWgZR6u2Co+M41NUm7jZt9GD3R+agcab/42W5CTxbssss7WsxkM5ug1WM76af7J6mpXvdlaCXHgXJVrwDwYT7VSCANmX1J/mI2CUx2NyK5hWFSzutG243Ltmj1Kvnh/wlHDZ8n7x+hH1Qew5+KLDJE0AANYNmgfYAN/go5mfIbaxs/7z/6D7fRazCRHK0YbirWuLW3e8akN4/qOzVKpjnIdKb8tYPcaf/I9yhFKxrBZoA9P19qeZU2+H4J2JHJmA67eiDV9AHW0/MqTT1xvbS32qVmB15P2InRKBieEOB0Gh2H62QKeEtOvC6dWUebj9dVWMcw4NGo12DQLknt1Tshyqq1ycZUFw9n5nb4DlKmw597uaQDs38+vosjb1URSZTNt3J3J5UtihsKebIqI+4rWW6S0pRQDbmJuSQNFzzoOpPQJyWW3sjV3A/EngJuOCxufad16dgOAgzXludq/bcNvoO56lPtetkJJda5JAHfZIwuuoHtk86nIDv4mbB1vxRLCsYZMDoWubo5p3B2+SF4jjAbZkXtyu2A1A7nqt4Nhxju95vI/c9L8Ji/1ZBIlPqQ0amyGuny6nQJnzS866NGwP8Xc9uyE6TfpRfbWzO+hd+QWTG6jl6xzx/skZDzZJ87g69lj3qM82SpwLxTCmk5ozkd04v8AgozMWli9mduZvB5+fKIyyaqJM9rzl4v7Rtf+3sSsrF+xGgx9jrBr7j6kn4EqbIYnG7mPud7OBVcr8GZke8HIWtuAT7xvoBzdVwVsw0Djb1KPkyxLjK61SYu5jgypaGOPuuF8jvjwU54iqKgREwWPUjVwH8qlSRtcLOAIPBQw0EkBLqc3bzESbf29F0aumcqhSPJJJJzE6k3v8brTSeFepW09X7L25Je+jh+ar2I+H5onAe8CbBw0Ha/RY5Y2LmQQ09N0fwXAJKix9yO9sx5/pHKsHh/wrHHZ8lnv4+qPTqjsmLMa8x2JI3sOovtyqx8f6Vy/DdJQQ0cZIGgHtOPvE7fAdlIjrw85AC11rtzDR3oRofRQpads8jZGPc0FlszQb6E6XOnwKKUdExmoAzWsXWAJ+S0Zhs+Hva8yNd5jju1wsR1yHZvot01U0m2rXctcLH7d/gjgIOyZqKZrxlc0Ed0GheqWHJtmHvYdH5mdHakeh5+KAy45PFIfMhBYCbGM+0ANtCmJNrIDrqn46mx/XyQOix+CUGz7dQ7QqVnMnVrPkXD8Agh0YiHDKzV/N9mjqep7LQodySXPP8R39B0CFx+yLAWtsp0NYRa+w2RoItZhWbXki3ogNdg+XbhX6F7SExV0w/z3SG3NHxkLbVbq7CLnQc/YgVVRZNUK2g3TckpJytOo3dvbt3ckOBf2Z/8Ar07J+MW0AFgkDFRJ5MTnBpdl1I5druT8VBpPEsD/AHrsP823zCNBAMVwUtd50Gjt3M4PWw/BCpqwbbK12rSD6WTFW9gaRJlyncOIAsg1HS01QLtb5bxuGHKQfTlNVXht+bM2QOI28wIE1EXDYrVRNOA6PYlw2FhexVqe6w14TbDkYM1gQNbbX7JtjS45nf2jp39UfwW7uychdq4abtB37OP5JZKU5x4SSEiaL7BNuescEwX6oOHTIm3lJ1KankI9lurjt0A6lTT0YqCScrdzqT9UdfVbjYGiw0/XPdKuIme1qSdxu4nsksqGkXOnryp6UGeIX5GWvdz+o90bAD1VXLu5U7GKovkJ4UGy5/Jd1eM6d1DksOTK3mXftz6IqqJknvNF+HDQj0Kg+ZPBo+80XzcB+KKNclh10aBillDxmgf6sJuPS3ClRPjc7940NkGmu/wKHS4U3NnjJY/qNviEya8sOSpbccPA0/wjZLPE0C1gAOyk5roFFM4AOjOdnS9yPip9FVB/qODughGL5BPNCjMKS7EGNdlJ1+5ASqh7WtLnGwG6EyvhmuLDNxmFnH0K1UxPcXAvzh/utFvkVMo8KADM1y5g0ubgacICtVnh4buY2T0GV49HDdQGUU8f/wAeYm3/AC5b3HzXQDGCoNdhzHG5GvUaEJbVyVWPxI9htUxOZ/MNWlFKfFYpLZHtP3pdTTvaNhIzoQMw/NDTg1LKb5Sx3OUlrr/BVsulghq3NO6Kw1oI1VIfhU0f+jO7sHgOUZ2KVkZs6Nr/AOn8kaGnQ6mdob7RPYcnsEJqaAv1dtw3gevVV6g8WsBBlDmvH1wbN9FaqPF4ZQMsjTfXdKQgWqw7oFAmoiPVXR8QOw+KhVFBf1RobU57bKNXSSMbmjbnI3F7adVaKjD+yHz0RGqViplFBqquGR2YZoJhzwT3ClUXiO3syj+5uxRfFcPif77Pa4I0KrGIYC6L2rF8fNjYgJNOqtFOA+z7g32tsP8AKdIUDw9Tx5M0RdY8ON7HlFSxNmYLE1I1SyxMyNulTQpHKMVNfEFAqHhvrwOqmnCZ5raDVx2CVTx5dXauO5/D0SY6b+Ik5v1oo7qwl9hsCPlzqp2pPewO3G2o/XCF4y0RtLmm2bS3zU+GpBJHQ/BAPE9Vc5Rx+SWV62J7V15uUkrZSVyVrHccy2Fixei5ig5KBWLE4Cw9KewOFnAEd1ixCQ//AIe+M5oXWHLDt8OiVFiAc7LI3ynjY8H0WliX2fsWiqXMGvtt6jdadRsldnDrHn/IWLFRCdHTBgAGttlPasWJUF5gkPasWJA0Y0NraFjzqQHcEaFaWJgNnbM0lrfbA5Oh/wArVE5m17O5zbraxAOy0THbtab9QFBm8Owk3aCw9Wkj7lixPZ7OUuFSi7W1UgaeoBPzRKHDKpo9ipD+0jfxBWLEcqWynmuAN4o325DyPwQ6rrKnY0oueA+/4LFiqUAv03If30UjSeSLgelkCxnF3gODcrmO0B5CxYozjXxpHg9/7q2m5NvUlHsyxYkj7aTTmrFiAZqQALn4eqHmjN8zt+B0WLFNnZxjgm5IGkWtze6xYlpZLmZWGx7qsyw5ruPKxYoygC6qKyhlYsXL5GmL/9k=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4" name="Kép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81" y="4242150"/>
            <a:ext cx="1979712" cy="1112346"/>
          </a:xfrm>
          <a:prstGeom prst="rect">
            <a:avLst/>
          </a:prstGeom>
        </p:spPr>
      </p:pic>
      <p:sp>
        <p:nvSpPr>
          <p:cNvPr id="47" name="Szövegdoboz 46"/>
          <p:cNvSpPr txBox="1"/>
          <p:nvPr/>
        </p:nvSpPr>
        <p:spPr>
          <a:xfrm>
            <a:off x="9437437" y="4234452"/>
            <a:ext cx="2669713" cy="338554"/>
          </a:xfrm>
          <a:prstGeom prst="rect">
            <a:avLst/>
          </a:prstGeom>
          <a:solidFill>
            <a:schemeClr val="bg1">
              <a:lumMod val="95000"/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Calibri"/>
                <a:ea typeface="DejaVu Sans"/>
              </a:rPr>
              <a:t>Economic decision makers</a:t>
            </a:r>
            <a:endParaRPr lang="hu-HU" sz="1600" b="1" dirty="0">
              <a:latin typeface="Calibri"/>
              <a:ea typeface="DejaVu Sans"/>
            </a:endParaRPr>
          </a:p>
        </p:txBody>
      </p:sp>
      <p:sp>
        <p:nvSpPr>
          <p:cNvPr id="45" name="AutoShape 15" descr="Képtalálat a következ&amp;odblac;re: „izzad”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6" name="Kép 4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770" y="3057378"/>
            <a:ext cx="1742522" cy="1159569"/>
          </a:xfrm>
          <a:prstGeom prst="rect">
            <a:avLst/>
          </a:prstGeom>
        </p:spPr>
      </p:pic>
      <p:sp>
        <p:nvSpPr>
          <p:cNvPr id="50" name="Szövegdoboz 49"/>
          <p:cNvSpPr txBox="1"/>
          <p:nvPr/>
        </p:nvSpPr>
        <p:spPr>
          <a:xfrm>
            <a:off x="9191300" y="3062721"/>
            <a:ext cx="2915850" cy="338554"/>
          </a:xfrm>
          <a:prstGeom prst="rect">
            <a:avLst/>
          </a:prstGeom>
          <a:solidFill>
            <a:schemeClr val="bg1">
              <a:lumMod val="95000"/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Calibri"/>
                <a:ea typeface="DejaVu Sans"/>
              </a:rPr>
              <a:t>Inhabitants, general public</a:t>
            </a:r>
            <a:endParaRPr lang="hu-HU" sz="1600" b="1" dirty="0">
              <a:latin typeface="Calibri"/>
              <a:ea typeface="DejaVu Sans"/>
            </a:endParaRPr>
          </a:p>
        </p:txBody>
      </p:sp>
      <p:sp>
        <p:nvSpPr>
          <p:cNvPr id="37" name="Rectangle 2"/>
          <p:cNvSpPr>
            <a:spLocks noGrp="1"/>
          </p:cNvSpPr>
          <p:nvPr>
            <p:ph type="title"/>
          </p:nvPr>
        </p:nvSpPr>
        <p:spPr>
          <a:xfrm>
            <a:off x="838200" y="-755897"/>
            <a:ext cx="8701216" cy="986822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hu-HU" sz="3600" dirty="0" smtClean="0">
                <a:latin typeface="Calibri" pitchFamily="34" charset="0"/>
                <a:ea typeface="+mn-ea"/>
                <a:cs typeface="+mn-cs"/>
              </a:rPr>
              <a:t>Additional data layers</a:t>
            </a:r>
            <a:endParaRPr lang="hu-HU" altLang="hu-HU" sz="3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" name="Szögletes összekötő 5"/>
          <p:cNvCxnSpPr/>
          <p:nvPr/>
        </p:nvCxnSpPr>
        <p:spPr>
          <a:xfrm>
            <a:off x="4449190" y="1350263"/>
            <a:ext cx="1862834" cy="1475655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zögletes összekötő 17"/>
          <p:cNvCxnSpPr/>
          <p:nvPr/>
        </p:nvCxnSpPr>
        <p:spPr>
          <a:xfrm>
            <a:off x="4454429" y="2958798"/>
            <a:ext cx="1857595" cy="385350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zögletes összekötő 20"/>
          <p:cNvCxnSpPr>
            <a:endCxn id="22" idx="2"/>
          </p:cNvCxnSpPr>
          <p:nvPr/>
        </p:nvCxnSpPr>
        <p:spPr>
          <a:xfrm flipV="1">
            <a:off x="4492436" y="4005064"/>
            <a:ext cx="2935712" cy="2034949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zögletes összekötő 31"/>
          <p:cNvCxnSpPr/>
          <p:nvPr/>
        </p:nvCxnSpPr>
        <p:spPr>
          <a:xfrm flipV="1">
            <a:off x="4453546" y="3846286"/>
            <a:ext cx="1858478" cy="676576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0" name="Egyenes összekötő nyíllal 2069"/>
          <p:cNvCxnSpPr>
            <a:stCxn id="22" idx="3"/>
          </p:cNvCxnSpPr>
          <p:nvPr/>
        </p:nvCxnSpPr>
        <p:spPr>
          <a:xfrm>
            <a:off x="8544272" y="3212976"/>
            <a:ext cx="1031147" cy="19022"/>
          </a:xfrm>
          <a:prstGeom prst="straightConnector1">
            <a:avLst/>
          </a:prstGeom>
          <a:ln w="57150">
            <a:solidFill>
              <a:srgbClr val="65992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4" name="Egyenes összekötő nyíllal 2073"/>
          <p:cNvCxnSpPr/>
          <p:nvPr/>
        </p:nvCxnSpPr>
        <p:spPr>
          <a:xfrm>
            <a:off x="8506423" y="3953377"/>
            <a:ext cx="808994" cy="1452805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6" name="Szögletes összekötő 2075"/>
          <p:cNvCxnSpPr>
            <a:endCxn id="44" idx="1"/>
          </p:cNvCxnSpPr>
          <p:nvPr/>
        </p:nvCxnSpPr>
        <p:spPr>
          <a:xfrm rot="16200000" flipH="1">
            <a:off x="9071645" y="3732886"/>
            <a:ext cx="1522897" cy="607975"/>
          </a:xfrm>
          <a:prstGeom prst="bentConnector2">
            <a:avLst/>
          </a:prstGeom>
          <a:ln w="57150">
            <a:solidFill>
              <a:srgbClr val="65992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8" name="Szögletes összekötő 2077"/>
          <p:cNvCxnSpPr/>
          <p:nvPr/>
        </p:nvCxnSpPr>
        <p:spPr>
          <a:xfrm rot="5400000" flipH="1" flipV="1">
            <a:off x="8805110" y="2012124"/>
            <a:ext cx="2010376" cy="514768"/>
          </a:xfrm>
          <a:prstGeom prst="bentConnector2">
            <a:avLst/>
          </a:prstGeom>
          <a:ln w="57150">
            <a:solidFill>
              <a:srgbClr val="65992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0" name="Szögletes összekötő 2079"/>
          <p:cNvCxnSpPr/>
          <p:nvPr/>
        </p:nvCxnSpPr>
        <p:spPr>
          <a:xfrm flipV="1">
            <a:off x="9575421" y="2013094"/>
            <a:ext cx="801816" cy="256414"/>
          </a:xfrm>
          <a:prstGeom prst="bentConnector3">
            <a:avLst>
              <a:gd name="adj1" fmla="val 50000"/>
            </a:avLst>
          </a:prstGeom>
          <a:ln w="57150">
            <a:solidFill>
              <a:srgbClr val="65992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ustomShape 1"/>
          <p:cNvSpPr/>
          <p:nvPr/>
        </p:nvSpPr>
        <p:spPr>
          <a:xfrm>
            <a:off x="8283732" y="1387516"/>
            <a:ext cx="1194898" cy="8875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45000" rIns="36000" bIns="45000" anchor="ctr"/>
          <a:lstStyle/>
          <a:p>
            <a:pPr marL="36000" lvl="1" algn="r">
              <a:lnSpc>
                <a:spcPct val="90000"/>
              </a:lnSpc>
              <a:buClr>
                <a:srgbClr val="FF3300"/>
              </a:buClr>
              <a:buSzPct val="80000"/>
              <a:defRPr/>
            </a:pPr>
            <a:r>
              <a:rPr lang="en-US" altLang="hu-HU" sz="2000" dirty="0" smtClean="0">
                <a:solidFill>
                  <a:srgbClr val="659927"/>
                </a:solidFill>
                <a:latin typeface="Calibri" pitchFamily="34" charset="0"/>
              </a:rPr>
              <a:t>decision making support</a:t>
            </a:r>
            <a:endParaRPr lang="hu-HU" altLang="hu-HU" sz="1600" dirty="0">
              <a:solidFill>
                <a:srgbClr val="659927"/>
              </a:solidFill>
              <a:latin typeface="Calibri" pitchFamily="34" charset="0"/>
            </a:endParaRPr>
          </a:p>
        </p:txBody>
      </p:sp>
      <p:sp>
        <p:nvSpPr>
          <p:cNvPr id="98" name="CustomShape 1"/>
          <p:cNvSpPr/>
          <p:nvPr/>
        </p:nvSpPr>
        <p:spPr>
          <a:xfrm>
            <a:off x="7874842" y="4727136"/>
            <a:ext cx="1072830" cy="526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45000" rIns="36000" bIns="45000" anchor="ctr"/>
          <a:lstStyle/>
          <a:p>
            <a:pPr marL="36000" lvl="1">
              <a:lnSpc>
                <a:spcPct val="90000"/>
              </a:lnSpc>
              <a:buClr>
                <a:srgbClr val="FF3300"/>
              </a:buClr>
              <a:buSzPct val="80000"/>
              <a:defRPr/>
            </a:pPr>
            <a:r>
              <a:rPr lang="en-US" altLang="hu-HU" sz="2000" dirty="0">
                <a:solidFill>
                  <a:srgbClr val="00FF00"/>
                </a:solidFill>
                <a:latin typeface="Calibri" pitchFamily="34" charset="0"/>
              </a:rPr>
              <a:t>R</a:t>
            </a:r>
            <a:r>
              <a:rPr lang="en-US" altLang="hu-HU" sz="2000" dirty="0" smtClean="0">
                <a:solidFill>
                  <a:srgbClr val="00FF00"/>
                </a:solidFill>
                <a:latin typeface="Calibri" pitchFamily="34" charset="0"/>
              </a:rPr>
              <a:t>esearch</a:t>
            </a:r>
            <a:endParaRPr lang="hu-HU" altLang="hu-HU" sz="1600" dirty="0">
              <a:solidFill>
                <a:srgbClr val="00FF00"/>
              </a:solidFill>
              <a:latin typeface="Calibri" pitchFamily="34" charset="0"/>
            </a:endParaRPr>
          </a:p>
        </p:txBody>
      </p:sp>
      <p:pic>
        <p:nvPicPr>
          <p:cNvPr id="43" name="Kép 7"/>
          <p:cNvPicPr/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017" y="2726450"/>
            <a:ext cx="1867566" cy="913593"/>
          </a:xfrm>
          <a:prstGeom prst="rect">
            <a:avLst/>
          </a:prstGeom>
        </p:spPr>
      </p:pic>
      <p:sp>
        <p:nvSpPr>
          <p:cNvPr id="49" name="CustomShape 1"/>
          <p:cNvSpPr/>
          <p:nvPr/>
        </p:nvSpPr>
        <p:spPr>
          <a:xfrm>
            <a:off x="4816837" y="5611324"/>
            <a:ext cx="1656184" cy="346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45000" rIns="36000" bIns="45000" anchor="ctr"/>
          <a:lstStyle/>
          <a:p>
            <a:pPr marL="36000" lvl="1">
              <a:lnSpc>
                <a:spcPct val="90000"/>
              </a:lnSpc>
              <a:buClr>
                <a:srgbClr val="FF3300"/>
              </a:buClr>
              <a:buSzPct val="80000"/>
              <a:defRPr/>
            </a:pPr>
            <a:r>
              <a:rPr lang="en-US" altLang="hu-HU" sz="2000" dirty="0" smtClean="0">
                <a:solidFill>
                  <a:srgbClr val="0070C0"/>
                </a:solidFill>
                <a:latin typeface="Calibri" pitchFamily="34" charset="0"/>
              </a:rPr>
              <a:t>Data layers</a:t>
            </a:r>
            <a:endParaRPr lang="hu-HU" altLang="hu-HU" sz="1600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2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pannonrtv.com/web/wp-content/uploads/2014/06/aszal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608" y="1372877"/>
            <a:ext cx="2987824" cy="16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ornyezetvaltozas.lapunk.hu/tarhely/kornyezetvaltozas/fejlec/belyegkep/fejlec4023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949" y="3093864"/>
            <a:ext cx="5269971" cy="161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stomShape 1"/>
          <p:cNvSpPr/>
          <p:nvPr/>
        </p:nvSpPr>
        <p:spPr>
          <a:xfrm>
            <a:off x="72120" y="-301067"/>
            <a:ext cx="10631424" cy="14973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lvl="1">
              <a:lnSpc>
                <a:spcPct val="90000"/>
              </a:lnSpc>
              <a:buClr>
                <a:srgbClr val="FF3300"/>
              </a:buClr>
              <a:buSzPct val="80000"/>
              <a:defRPr/>
            </a:pPr>
            <a:r>
              <a:rPr lang="en-US" altLang="hu-HU" sz="4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Application possibilities of the NAGIS</a:t>
            </a:r>
            <a:endParaRPr lang="hu-HU" altLang="hu-HU" sz="40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lvl="1">
              <a:lnSpc>
                <a:spcPct val="90000"/>
              </a:lnSpc>
              <a:buClr>
                <a:srgbClr val="FF3300"/>
              </a:buClr>
              <a:buSzPct val="80000"/>
              <a:defRPr/>
            </a:pPr>
            <a:r>
              <a:rPr lang="en-US" altLang="hu-HU" sz="2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In national, local and sectoral strategical planning</a:t>
            </a:r>
            <a:endParaRPr lang="hu-HU" altLang="hu-HU" sz="28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719328" y="1522425"/>
            <a:ext cx="9337009" cy="11161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buClr>
                <a:srgbClr val="FF0000"/>
              </a:buClr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Climate policy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, ene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rgy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 policy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,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green industry development, agricultural and</a:t>
            </a:r>
            <a:endParaRPr lang="hu-HU" b="1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>
              <a:buClr>
                <a:srgbClr val="FF0000"/>
              </a:buClr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ural development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,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disaster protection/control</a:t>
            </a:r>
            <a:endParaRPr lang="hu-HU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lvl="1">
              <a:buClr>
                <a:srgbClr val="FF0000"/>
              </a:buClr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Supporting policies in focus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identification of intervention areas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,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lvl="1">
              <a:buClr>
                <a:srgbClr val="FF0000"/>
              </a:buClr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supporting strategic planning </a:t>
            </a:r>
          </a:p>
          <a:p>
            <a:pPr lvl="1">
              <a:buClr>
                <a:srgbClr val="FF0000"/>
              </a:buClr>
            </a:pPr>
            <a:endParaRPr lang="hu-HU" b="1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>
              <a:buClr>
                <a:srgbClr val="FF0000"/>
              </a:buClr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Local and regional climate strategy planning </a:t>
            </a:r>
            <a:endParaRPr lang="hu-HU" b="1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lvl="1">
              <a:buClr>
                <a:srgbClr val="FF0000"/>
              </a:buClr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Climate protection strategies of settlements and </a:t>
            </a:r>
          </a:p>
          <a:p>
            <a:pPr lvl="1">
              <a:buClr>
                <a:srgbClr val="FF0000"/>
              </a:buClr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rural areas/regions and adaptation</a:t>
            </a:r>
            <a:endParaRPr lang="hu-HU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</p:txBody>
      </p:sp>
      <p:pic>
        <p:nvPicPr>
          <p:cNvPr id="2050" name="Picture 2" descr="riaszt 2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531" y="4745806"/>
            <a:ext cx="2432989" cy="173730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stomShape 2"/>
          <p:cNvSpPr/>
          <p:nvPr/>
        </p:nvSpPr>
        <p:spPr>
          <a:xfrm>
            <a:off x="719328" y="3675429"/>
            <a:ext cx="5690621" cy="21672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hu-HU" b="1" dirty="0" smtClean="0">
              <a:solidFill>
                <a:srgbClr val="6599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>
              <a:buClr>
                <a:srgbClr val="FF0000"/>
              </a:buClr>
            </a:pPr>
            <a:r>
              <a:rPr lang="en-US" b="1" dirty="0" smtClean="0">
                <a:latin typeface="Calibri"/>
              </a:rPr>
              <a:t>Touristic planning</a:t>
            </a:r>
            <a:endParaRPr lang="hu-HU" dirty="0">
              <a:latin typeface="Calibri"/>
            </a:endParaRP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Calibri"/>
              </a:rPr>
              <a:t>The impact of climate change on touristic destinations</a:t>
            </a:r>
            <a:endParaRPr lang="hu-HU" dirty="0">
              <a:latin typeface="Calibri"/>
            </a:endParaRPr>
          </a:p>
          <a:p>
            <a:pPr>
              <a:buClr>
                <a:srgbClr val="FF0000"/>
              </a:buClr>
            </a:pPr>
            <a:endParaRPr lang="hu-HU" b="1" dirty="0">
              <a:latin typeface="Calibri"/>
            </a:endParaRPr>
          </a:p>
          <a:p>
            <a:pPr>
              <a:buClr>
                <a:srgbClr val="FF0000"/>
              </a:buClr>
            </a:pPr>
            <a:r>
              <a:rPr lang="en-US" b="1" dirty="0" smtClean="0">
                <a:latin typeface="Calibri"/>
              </a:rPr>
              <a:t>Health and quality of life related planning</a:t>
            </a:r>
            <a:endParaRPr lang="hu-HU" b="1" dirty="0">
              <a:latin typeface="Calibri"/>
            </a:endParaRPr>
          </a:p>
          <a:p>
            <a:pPr lvl="1">
              <a:buClr>
                <a:srgbClr val="FF0000"/>
              </a:buClr>
            </a:pPr>
            <a:r>
              <a:rPr lang="en-US" dirty="0" smtClean="0">
                <a:latin typeface="Calibri"/>
              </a:rPr>
              <a:t>Preparing for extreme climatic events </a:t>
            </a:r>
            <a:r>
              <a:rPr lang="hu-HU" dirty="0" smtClean="0">
                <a:latin typeface="Calibri"/>
              </a:rPr>
              <a:t>(</a:t>
            </a:r>
            <a:r>
              <a:rPr lang="en-US" dirty="0" smtClean="0">
                <a:latin typeface="Calibri"/>
              </a:rPr>
              <a:t>ex. Heath waves</a:t>
            </a:r>
            <a:r>
              <a:rPr lang="hu-HU" dirty="0" smtClean="0">
                <a:latin typeface="Calibri"/>
              </a:rPr>
              <a:t>)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hu-H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DejaVu Sans"/>
            </a:endParaRPr>
          </a:p>
        </p:txBody>
      </p:sp>
      <p:sp>
        <p:nvSpPr>
          <p:cNvPr id="2" name="Kanyar felfelé 1"/>
          <p:cNvSpPr/>
          <p:nvPr/>
        </p:nvSpPr>
        <p:spPr>
          <a:xfrm rot="5400000">
            <a:off x="5433748" y="3278069"/>
            <a:ext cx="382999" cy="778605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Kanyar felfelé 9"/>
          <p:cNvSpPr/>
          <p:nvPr/>
        </p:nvSpPr>
        <p:spPr>
          <a:xfrm rot="5400000">
            <a:off x="5645938" y="4948930"/>
            <a:ext cx="382999" cy="1184736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Kanyar felfelé 10"/>
          <p:cNvSpPr/>
          <p:nvPr/>
        </p:nvSpPr>
        <p:spPr>
          <a:xfrm rot="5400000">
            <a:off x="6244009" y="1421716"/>
            <a:ext cx="371595" cy="2354421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E10515"/>
              </a:solidFill>
            </a:endParaRPr>
          </a:p>
        </p:txBody>
      </p:sp>
      <p:pic>
        <p:nvPicPr>
          <p:cNvPr id="13" name="Kép 7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887" y="5895751"/>
            <a:ext cx="1224986" cy="7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2"/>
          <p:cNvSpPr/>
          <p:nvPr/>
        </p:nvSpPr>
        <p:spPr>
          <a:xfrm>
            <a:off x="2495640" y="5229360"/>
            <a:ext cx="3631680" cy="76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1"/>
          <p:cNvSpPr/>
          <p:nvPr/>
        </p:nvSpPr>
        <p:spPr>
          <a:xfrm>
            <a:off x="1919536" y="3068960"/>
            <a:ext cx="8424936" cy="14973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lvl="1" algn="ctr">
              <a:lnSpc>
                <a:spcPct val="90000"/>
              </a:lnSpc>
              <a:buClr>
                <a:srgbClr val="FF3300"/>
              </a:buClr>
              <a:buSzPct val="80000"/>
              <a:defRPr/>
            </a:pPr>
            <a:r>
              <a:rPr lang="hu-HU" altLang="hu-HU" sz="4000" b="1" dirty="0" err="1">
                <a:solidFill>
                  <a:srgbClr val="E105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Thank</a:t>
            </a:r>
            <a:r>
              <a:rPr lang="hu-HU" altLang="hu-HU" sz="4000" b="1" dirty="0">
                <a:solidFill>
                  <a:srgbClr val="E105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hu-HU" altLang="hu-HU" sz="4000" b="1" dirty="0" err="1">
                <a:solidFill>
                  <a:srgbClr val="E105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you</a:t>
            </a:r>
            <a:r>
              <a:rPr lang="hu-HU" altLang="hu-HU" sz="4000" b="1" dirty="0">
                <a:solidFill>
                  <a:srgbClr val="E105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hu-HU" altLang="hu-HU" sz="4000" b="1" dirty="0" err="1">
                <a:solidFill>
                  <a:srgbClr val="E105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for</a:t>
            </a:r>
            <a:r>
              <a:rPr lang="hu-HU" altLang="hu-HU" sz="4000" b="1" dirty="0">
                <a:solidFill>
                  <a:srgbClr val="E105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hu-HU" altLang="hu-HU" sz="4000" b="1" dirty="0" err="1">
                <a:solidFill>
                  <a:srgbClr val="E105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your</a:t>
            </a:r>
            <a:r>
              <a:rPr lang="hu-HU" altLang="hu-HU" sz="4000" b="1" dirty="0">
                <a:solidFill>
                  <a:srgbClr val="E105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hu-HU" altLang="hu-HU" sz="4000" b="1" dirty="0" err="1">
                <a:solidFill>
                  <a:srgbClr val="E105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attention</a:t>
            </a:r>
            <a:r>
              <a:rPr lang="hu-HU" altLang="hu-HU" sz="4000" b="1" dirty="0">
                <a:solidFill>
                  <a:srgbClr val="E105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!</a:t>
            </a:r>
          </a:p>
          <a:p>
            <a:pPr lvl="1" algn="ctr">
              <a:lnSpc>
                <a:spcPct val="90000"/>
              </a:lnSpc>
              <a:buClr>
                <a:srgbClr val="FF3300"/>
              </a:buClr>
              <a:buSzPct val="80000"/>
              <a:defRPr/>
            </a:pPr>
            <a:r>
              <a:rPr lang="en-US" altLang="hu-HU" sz="3200" b="1" dirty="0" smtClean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hlinkClick r:id="rId2"/>
              </a:rPr>
              <a:t>www.rec.org</a:t>
            </a:r>
            <a:endParaRPr lang="en-US" altLang="hu-HU" sz="3200" b="1" dirty="0" smtClean="0">
              <a:solidFill>
                <a:srgbClr val="009A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lvl="1" algn="ctr">
              <a:lnSpc>
                <a:spcPct val="90000"/>
              </a:lnSpc>
              <a:buClr>
                <a:srgbClr val="FF3300"/>
              </a:buClr>
              <a:buSzPct val="80000"/>
              <a:defRPr/>
            </a:pPr>
            <a:r>
              <a:rPr lang="en-US" altLang="hu-HU" sz="3200" b="1" dirty="0" smtClean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hlinkClick r:id="rId3"/>
              </a:rPr>
              <a:t>www.eea.rec.org</a:t>
            </a:r>
            <a:endParaRPr lang="en-US" altLang="hu-HU" sz="3200" b="1" dirty="0" smtClean="0">
              <a:solidFill>
                <a:srgbClr val="009A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lvl="1" algn="ctr">
              <a:lnSpc>
                <a:spcPct val="90000"/>
              </a:lnSpc>
              <a:buClr>
                <a:srgbClr val="FF3300"/>
              </a:buClr>
              <a:buSzPct val="80000"/>
              <a:defRPr/>
            </a:pPr>
            <a:r>
              <a:rPr lang="hu-HU" altLang="hu-HU" sz="3200" b="1" dirty="0" smtClean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hlinkClick r:id="rId4"/>
              </a:rPr>
              <a:t>http</a:t>
            </a:r>
            <a:r>
              <a:rPr lang="hu-HU" altLang="hu-HU" sz="32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hlinkClick r:id="rId4"/>
              </a:rPr>
              <a:t>://nagis.hu</a:t>
            </a:r>
            <a:endParaRPr lang="hu-HU" altLang="hu-HU" sz="3200" b="1" dirty="0">
              <a:solidFill>
                <a:srgbClr val="009A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lvl="1" algn="ctr">
              <a:lnSpc>
                <a:spcPct val="90000"/>
              </a:lnSpc>
              <a:buClr>
                <a:srgbClr val="FF3300"/>
              </a:buClr>
              <a:buSzPct val="80000"/>
              <a:defRPr/>
            </a:pPr>
            <a:endParaRPr lang="hu-HU" altLang="hu-HU" sz="3200" b="1" dirty="0">
              <a:solidFill>
                <a:srgbClr val="009A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8567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633</Words>
  <Application>Microsoft Macintosh PowerPoint</Application>
  <PresentationFormat>Widescreen</PresentationFormat>
  <Paragraphs>108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DejaVu Sans</vt:lpstr>
      <vt:lpstr>Wingdings</vt:lpstr>
      <vt:lpstr>Calibri Light</vt:lpstr>
      <vt:lpstr>Arial</vt:lpstr>
      <vt:lpstr>Calibri</vt:lpstr>
      <vt:lpstr>ＭＳ Ｐゴシック</vt:lpstr>
      <vt:lpstr>Office Theme</vt:lpstr>
      <vt:lpstr>EEA HU04 Adaptation Programme</vt:lpstr>
      <vt:lpstr>EEA Grant</vt:lpstr>
      <vt:lpstr>HU04 Adaptation Programme</vt:lpstr>
      <vt:lpstr>Objectives of the NAGiS – 1</vt:lpstr>
      <vt:lpstr>Objectives of the NAGiS – 2</vt:lpstr>
      <vt:lpstr>PowerPoint Presentation</vt:lpstr>
      <vt:lpstr>Additional data layers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 Balint</dc:creator>
  <cp:lastModifiedBy>Zsuzsa Ivanyi</cp:lastModifiedBy>
  <cp:revision>41</cp:revision>
  <dcterms:created xsi:type="dcterms:W3CDTF">2015-12-02T21:29:45Z</dcterms:created>
  <dcterms:modified xsi:type="dcterms:W3CDTF">2015-12-07T13:44:20Z</dcterms:modified>
</cp:coreProperties>
</file>